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9" r:id="rId3"/>
    <p:sldId id="266" r:id="rId4"/>
    <p:sldId id="297" r:id="rId5"/>
    <p:sldId id="298" r:id="rId6"/>
    <p:sldId id="272" r:id="rId7"/>
    <p:sldId id="277" r:id="rId8"/>
    <p:sldId id="258" r:id="rId9"/>
    <p:sldId id="288" r:id="rId10"/>
    <p:sldId id="289" r:id="rId11"/>
    <p:sldId id="262" r:id="rId12"/>
    <p:sldId id="290" r:id="rId13"/>
    <p:sldId id="270" r:id="rId14"/>
    <p:sldId id="300" r:id="rId15"/>
    <p:sldId id="271" r:id="rId16"/>
    <p:sldId id="301" r:id="rId17"/>
    <p:sldId id="278" r:id="rId18"/>
    <p:sldId id="276" r:id="rId19"/>
    <p:sldId id="275" r:id="rId20"/>
    <p:sldId id="302" r:id="rId21"/>
    <p:sldId id="303" r:id="rId22"/>
    <p:sldId id="274" r:id="rId23"/>
    <p:sldId id="304" r:id="rId24"/>
    <p:sldId id="279" r:id="rId25"/>
    <p:sldId id="305" r:id="rId26"/>
    <p:sldId id="280" r:id="rId27"/>
    <p:sldId id="281" r:id="rId28"/>
    <p:sldId id="282" r:id="rId29"/>
    <p:sldId id="283" r:id="rId30"/>
    <p:sldId id="284" r:id="rId31"/>
    <p:sldId id="285" r:id="rId32"/>
    <p:sldId id="286" r:id="rId33"/>
    <p:sldId id="261" r:id="rId34"/>
    <p:sldId id="265" r:id="rId35"/>
    <p:sldId id="291" r:id="rId36"/>
    <p:sldId id="294" r:id="rId37"/>
    <p:sldId id="295" r:id="rId38"/>
    <p:sldId id="29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82"/>
    <p:restoredTop sz="95680"/>
  </p:normalViewPr>
  <p:slideViewPr>
    <p:cSldViewPr snapToGrid="0">
      <p:cViewPr varScale="1">
        <p:scale>
          <a:sx n="103" d="100"/>
          <a:sy n="103" d="100"/>
        </p:scale>
        <p:origin x="11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7F9A3D-A58B-C94B-B26F-FD22ECF1C639}" type="datetimeFigureOut">
              <a:rPr lang="en-US" smtClean="0"/>
              <a:t>3/19/24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392D3-D5D9-CC42-ABB2-3B14551F3385}" type="slidenum">
              <a:rPr lang="en-US" smtClean="0"/>
              <a:t>‹#›</a:t>
            </a:fld>
            <a:endParaRPr lang="en-US"/>
          </a:p>
        </p:txBody>
      </p:sp>
    </p:spTree>
    <p:extLst>
      <p:ext uri="{BB962C8B-B14F-4D97-AF65-F5344CB8AC3E}">
        <p14:creationId xmlns:p14="http://schemas.microsoft.com/office/powerpoint/2010/main" val="776690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downloaded my ENTIRE Spotify listening history (in early 2023, so unfortunately I don’t have the last year yet…) and I’ve put it here for you to play with!</a:t>
            </a:r>
          </a:p>
        </p:txBody>
      </p:sp>
      <p:sp>
        <p:nvSpPr>
          <p:cNvPr id="4" name="Slide Number Placeholder 3"/>
          <p:cNvSpPr>
            <a:spLocks noGrp="1"/>
          </p:cNvSpPr>
          <p:nvPr>
            <p:ph type="sldNum" sz="quarter" idx="5"/>
          </p:nvPr>
        </p:nvSpPr>
        <p:spPr/>
        <p:txBody>
          <a:bodyPr/>
          <a:lstStyle/>
          <a:p>
            <a:fld id="{B2D392D3-D5D9-CC42-ABB2-3B14551F3385}" type="slidenum">
              <a:rPr lang="en-US" smtClean="0"/>
              <a:t>6</a:t>
            </a:fld>
            <a:endParaRPr lang="en-US"/>
          </a:p>
        </p:txBody>
      </p:sp>
    </p:spTree>
    <p:extLst>
      <p:ext uri="{BB962C8B-B14F-4D97-AF65-F5344CB8AC3E}">
        <p14:creationId xmlns:p14="http://schemas.microsoft.com/office/powerpoint/2010/main" val="1759101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Column names can be specified, rather than picking out all columns. This songs table is nice, but when did I listen to these songs? To find this, we need to join the LISTENS table, using the </a:t>
            </a:r>
            <a:r>
              <a:rPr lang="en-US" dirty="0" err="1"/>
              <a:t>spotify_track_uri</a:t>
            </a:r>
            <a:r>
              <a:rPr lang="en-US" dirty="0"/>
              <a:t> as the key</a:t>
            </a:r>
          </a:p>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15</a:t>
            </a:fld>
            <a:endParaRPr lang="en-US"/>
          </a:p>
        </p:txBody>
      </p:sp>
    </p:spTree>
    <p:extLst>
      <p:ext uri="{BB962C8B-B14F-4D97-AF65-F5344CB8AC3E}">
        <p14:creationId xmlns:p14="http://schemas.microsoft.com/office/powerpoint/2010/main" val="1453544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Column names can be specified, rather than picking out all columns. This songs table is nice, but when did I listen to these songs? To find this, we need to join the LISTENS table, using the </a:t>
            </a:r>
            <a:r>
              <a:rPr lang="en-US" dirty="0" err="1"/>
              <a:t>spotify_track_uri</a:t>
            </a:r>
            <a:r>
              <a:rPr lang="en-US" dirty="0"/>
              <a:t> as the key</a:t>
            </a:r>
          </a:p>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16</a:t>
            </a:fld>
            <a:endParaRPr lang="en-US"/>
          </a:p>
        </p:txBody>
      </p:sp>
    </p:spTree>
    <p:extLst>
      <p:ext uri="{BB962C8B-B14F-4D97-AF65-F5344CB8AC3E}">
        <p14:creationId xmlns:p14="http://schemas.microsoft.com/office/powerpoint/2010/main" val="77610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tables can be joined on the column ‘</a:t>
            </a:r>
            <a:r>
              <a:rPr lang="en-US" dirty="0" err="1"/>
              <a:t>spotify_track_uri</a:t>
            </a:r>
            <a:r>
              <a:rPr lang="en-US" dirty="0"/>
              <a:t>’. This is the </a:t>
            </a:r>
            <a:r>
              <a:rPr lang="en-US" b="1" dirty="0"/>
              <a:t>primary key </a:t>
            </a:r>
            <a:r>
              <a:rPr lang="en-US" b="0" dirty="0"/>
              <a:t>of the Songs table, which means it is a unique identifier for each row of the Songs table. </a:t>
            </a:r>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17</a:t>
            </a:fld>
            <a:endParaRPr lang="en-US"/>
          </a:p>
        </p:txBody>
      </p:sp>
    </p:spTree>
    <p:extLst>
      <p:ext uri="{BB962C8B-B14F-4D97-AF65-F5344CB8AC3E}">
        <p14:creationId xmlns:p14="http://schemas.microsoft.com/office/powerpoint/2010/main" val="4272877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INNER JOIN</a:t>
            </a:r>
          </a:p>
        </p:txBody>
      </p:sp>
      <p:sp>
        <p:nvSpPr>
          <p:cNvPr id="4" name="Slide Number Placeholder 3"/>
          <p:cNvSpPr>
            <a:spLocks noGrp="1"/>
          </p:cNvSpPr>
          <p:nvPr>
            <p:ph type="sldNum" sz="quarter" idx="5"/>
          </p:nvPr>
        </p:nvSpPr>
        <p:spPr/>
        <p:txBody>
          <a:bodyPr/>
          <a:lstStyle/>
          <a:p>
            <a:fld id="{B2D392D3-D5D9-CC42-ABB2-3B14551F3385}" type="slidenum">
              <a:rPr lang="en-US" smtClean="0"/>
              <a:t>19</a:t>
            </a:fld>
            <a:endParaRPr lang="en-US"/>
          </a:p>
        </p:txBody>
      </p:sp>
    </p:spTree>
    <p:extLst>
      <p:ext uri="{BB962C8B-B14F-4D97-AF65-F5344CB8AC3E}">
        <p14:creationId xmlns:p14="http://schemas.microsoft.com/office/powerpoint/2010/main" val="3644605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INNER JOIN</a:t>
            </a:r>
          </a:p>
        </p:txBody>
      </p:sp>
      <p:sp>
        <p:nvSpPr>
          <p:cNvPr id="4" name="Slide Number Placeholder 3"/>
          <p:cNvSpPr>
            <a:spLocks noGrp="1"/>
          </p:cNvSpPr>
          <p:nvPr>
            <p:ph type="sldNum" sz="quarter" idx="5"/>
          </p:nvPr>
        </p:nvSpPr>
        <p:spPr/>
        <p:txBody>
          <a:bodyPr/>
          <a:lstStyle/>
          <a:p>
            <a:fld id="{B2D392D3-D5D9-CC42-ABB2-3B14551F3385}" type="slidenum">
              <a:rPr lang="en-US" smtClean="0"/>
              <a:t>20</a:t>
            </a:fld>
            <a:endParaRPr lang="en-US"/>
          </a:p>
        </p:txBody>
      </p:sp>
    </p:spTree>
    <p:extLst>
      <p:ext uri="{BB962C8B-B14F-4D97-AF65-F5344CB8AC3E}">
        <p14:creationId xmlns:p14="http://schemas.microsoft.com/office/powerpoint/2010/main" val="2755683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INNER JOIN</a:t>
            </a:r>
          </a:p>
        </p:txBody>
      </p:sp>
      <p:sp>
        <p:nvSpPr>
          <p:cNvPr id="4" name="Slide Number Placeholder 3"/>
          <p:cNvSpPr>
            <a:spLocks noGrp="1"/>
          </p:cNvSpPr>
          <p:nvPr>
            <p:ph type="sldNum" sz="quarter" idx="5"/>
          </p:nvPr>
        </p:nvSpPr>
        <p:spPr/>
        <p:txBody>
          <a:bodyPr/>
          <a:lstStyle/>
          <a:p>
            <a:fld id="{B2D392D3-D5D9-CC42-ABB2-3B14551F3385}" type="slidenum">
              <a:rPr lang="en-US" smtClean="0"/>
              <a:t>21</a:t>
            </a:fld>
            <a:endParaRPr lang="en-US"/>
          </a:p>
        </p:txBody>
      </p:sp>
    </p:spTree>
    <p:extLst>
      <p:ext uri="{BB962C8B-B14F-4D97-AF65-F5344CB8AC3E}">
        <p14:creationId xmlns:p14="http://schemas.microsoft.com/office/powerpoint/2010/main" val="3216664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specify the order of the rows in our table, in this case ordering by timestamp. DESC is used to specify descending order, SQL will default to ascending order if this is not specified.</a:t>
            </a:r>
          </a:p>
        </p:txBody>
      </p:sp>
      <p:sp>
        <p:nvSpPr>
          <p:cNvPr id="4" name="Slide Number Placeholder 3"/>
          <p:cNvSpPr>
            <a:spLocks noGrp="1"/>
          </p:cNvSpPr>
          <p:nvPr>
            <p:ph type="sldNum" sz="quarter" idx="5"/>
          </p:nvPr>
        </p:nvSpPr>
        <p:spPr/>
        <p:txBody>
          <a:bodyPr/>
          <a:lstStyle/>
          <a:p>
            <a:fld id="{B2D392D3-D5D9-CC42-ABB2-3B14551F3385}" type="slidenum">
              <a:rPr lang="en-US" smtClean="0"/>
              <a:t>22</a:t>
            </a:fld>
            <a:endParaRPr lang="en-US"/>
          </a:p>
        </p:txBody>
      </p:sp>
    </p:spTree>
    <p:extLst>
      <p:ext uri="{BB962C8B-B14F-4D97-AF65-F5344CB8AC3E}">
        <p14:creationId xmlns:p14="http://schemas.microsoft.com/office/powerpoint/2010/main" val="3749991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specify the order of the rows in our table, in this case ordering by timestamp. DESC is used to specify descending order, SQL will default to ascending order if this is not specified.</a:t>
            </a:r>
          </a:p>
        </p:txBody>
      </p:sp>
      <p:sp>
        <p:nvSpPr>
          <p:cNvPr id="4" name="Slide Number Placeholder 3"/>
          <p:cNvSpPr>
            <a:spLocks noGrp="1"/>
          </p:cNvSpPr>
          <p:nvPr>
            <p:ph type="sldNum" sz="quarter" idx="5"/>
          </p:nvPr>
        </p:nvSpPr>
        <p:spPr/>
        <p:txBody>
          <a:bodyPr/>
          <a:lstStyle/>
          <a:p>
            <a:fld id="{B2D392D3-D5D9-CC42-ABB2-3B14551F3385}" type="slidenum">
              <a:rPr lang="en-US" smtClean="0"/>
              <a:t>23</a:t>
            </a:fld>
            <a:endParaRPr lang="en-US"/>
          </a:p>
        </p:txBody>
      </p:sp>
    </p:spTree>
    <p:extLst>
      <p:ext uri="{BB962C8B-B14F-4D97-AF65-F5344CB8AC3E}">
        <p14:creationId xmlns:p14="http://schemas.microsoft.com/office/powerpoint/2010/main" val="1347061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filter the rows of a table based on a condition, in this case we filter on the </a:t>
            </a:r>
            <a:r>
              <a:rPr lang="en-US" dirty="0" err="1"/>
              <a:t>artist_name</a:t>
            </a:r>
            <a:r>
              <a:rPr lang="en-US" dirty="0"/>
              <a:t> column to show all of my listens to David Bowie</a:t>
            </a:r>
          </a:p>
        </p:txBody>
      </p:sp>
      <p:sp>
        <p:nvSpPr>
          <p:cNvPr id="4" name="Slide Number Placeholder 3"/>
          <p:cNvSpPr>
            <a:spLocks noGrp="1"/>
          </p:cNvSpPr>
          <p:nvPr>
            <p:ph type="sldNum" sz="quarter" idx="5"/>
          </p:nvPr>
        </p:nvSpPr>
        <p:spPr/>
        <p:txBody>
          <a:bodyPr/>
          <a:lstStyle/>
          <a:p>
            <a:fld id="{B2D392D3-D5D9-CC42-ABB2-3B14551F3385}" type="slidenum">
              <a:rPr lang="en-US" smtClean="0"/>
              <a:t>24</a:t>
            </a:fld>
            <a:endParaRPr lang="en-US"/>
          </a:p>
        </p:txBody>
      </p:sp>
    </p:spTree>
    <p:extLst>
      <p:ext uri="{BB962C8B-B14F-4D97-AF65-F5344CB8AC3E}">
        <p14:creationId xmlns:p14="http://schemas.microsoft.com/office/powerpoint/2010/main" val="3502888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filter the rows of a table based on a condition, in this case we filter on the </a:t>
            </a:r>
            <a:r>
              <a:rPr lang="en-US" dirty="0" err="1"/>
              <a:t>artist_name</a:t>
            </a:r>
            <a:r>
              <a:rPr lang="en-US" dirty="0"/>
              <a:t> column to show all of my listens to David Bowie</a:t>
            </a:r>
          </a:p>
        </p:txBody>
      </p:sp>
      <p:sp>
        <p:nvSpPr>
          <p:cNvPr id="4" name="Slide Number Placeholder 3"/>
          <p:cNvSpPr>
            <a:spLocks noGrp="1"/>
          </p:cNvSpPr>
          <p:nvPr>
            <p:ph type="sldNum" sz="quarter" idx="5"/>
          </p:nvPr>
        </p:nvSpPr>
        <p:spPr/>
        <p:txBody>
          <a:bodyPr/>
          <a:lstStyle/>
          <a:p>
            <a:fld id="{B2D392D3-D5D9-CC42-ABB2-3B14551F3385}" type="slidenum">
              <a:rPr lang="en-US" smtClean="0"/>
              <a:t>25</a:t>
            </a:fld>
            <a:endParaRPr lang="en-US"/>
          </a:p>
        </p:txBody>
      </p:sp>
    </p:spTree>
    <p:extLst>
      <p:ext uri="{BB962C8B-B14F-4D97-AF65-F5344CB8AC3E}">
        <p14:creationId xmlns:p14="http://schemas.microsoft.com/office/powerpoint/2010/main" val="3187803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created a simple database in the ‘rladies_march24.db’ file, containing two tables: listens and songs. Explain a little bit about how each row represents a listen in ‘listens’ and each row in ‘songs’ represents a song</a:t>
            </a:r>
          </a:p>
        </p:txBody>
      </p:sp>
      <p:sp>
        <p:nvSpPr>
          <p:cNvPr id="4" name="Slide Number Placeholder 3"/>
          <p:cNvSpPr>
            <a:spLocks noGrp="1"/>
          </p:cNvSpPr>
          <p:nvPr>
            <p:ph type="sldNum" sz="quarter" idx="5"/>
          </p:nvPr>
        </p:nvSpPr>
        <p:spPr/>
        <p:txBody>
          <a:bodyPr/>
          <a:lstStyle/>
          <a:p>
            <a:fld id="{B2D392D3-D5D9-CC42-ABB2-3B14551F3385}" type="slidenum">
              <a:rPr lang="en-US" smtClean="0"/>
              <a:t>7</a:t>
            </a:fld>
            <a:endParaRPr lang="en-US"/>
          </a:p>
        </p:txBody>
      </p:sp>
    </p:spTree>
    <p:extLst>
      <p:ext uri="{BB962C8B-B14F-4D97-AF65-F5344CB8AC3E}">
        <p14:creationId xmlns:p14="http://schemas.microsoft.com/office/powerpoint/2010/main" val="2921016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26</a:t>
            </a:fld>
            <a:endParaRPr lang="en-US"/>
          </a:p>
        </p:txBody>
      </p:sp>
    </p:spTree>
    <p:extLst>
      <p:ext uri="{BB962C8B-B14F-4D97-AF65-F5344CB8AC3E}">
        <p14:creationId xmlns:p14="http://schemas.microsoft.com/office/powerpoint/2010/main" val="3666475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27</a:t>
            </a:fld>
            <a:endParaRPr lang="en-US"/>
          </a:p>
        </p:txBody>
      </p:sp>
    </p:spTree>
    <p:extLst>
      <p:ext uri="{BB962C8B-B14F-4D97-AF65-F5344CB8AC3E}">
        <p14:creationId xmlns:p14="http://schemas.microsoft.com/office/powerpoint/2010/main" val="3402243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28</a:t>
            </a:fld>
            <a:endParaRPr lang="en-US"/>
          </a:p>
        </p:txBody>
      </p:sp>
    </p:spTree>
    <p:extLst>
      <p:ext uri="{BB962C8B-B14F-4D97-AF65-F5344CB8AC3E}">
        <p14:creationId xmlns:p14="http://schemas.microsoft.com/office/powerpoint/2010/main" val="1831251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29</a:t>
            </a:fld>
            <a:endParaRPr lang="en-US"/>
          </a:p>
        </p:txBody>
      </p:sp>
    </p:spTree>
    <p:extLst>
      <p:ext uri="{BB962C8B-B14F-4D97-AF65-F5344CB8AC3E}">
        <p14:creationId xmlns:p14="http://schemas.microsoft.com/office/powerpoint/2010/main" val="819144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30</a:t>
            </a:fld>
            <a:endParaRPr lang="en-US"/>
          </a:p>
        </p:txBody>
      </p:sp>
    </p:spTree>
    <p:extLst>
      <p:ext uri="{BB962C8B-B14F-4D97-AF65-F5344CB8AC3E}">
        <p14:creationId xmlns:p14="http://schemas.microsoft.com/office/powerpoint/2010/main" val="755712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31</a:t>
            </a:fld>
            <a:endParaRPr lang="en-US"/>
          </a:p>
        </p:txBody>
      </p:sp>
    </p:spTree>
    <p:extLst>
      <p:ext uri="{BB962C8B-B14F-4D97-AF65-F5344CB8AC3E}">
        <p14:creationId xmlns:p14="http://schemas.microsoft.com/office/powerpoint/2010/main" val="3774808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32</a:t>
            </a:fld>
            <a:endParaRPr lang="en-US"/>
          </a:p>
        </p:txBody>
      </p:sp>
    </p:spTree>
    <p:extLst>
      <p:ext uri="{BB962C8B-B14F-4D97-AF65-F5344CB8AC3E}">
        <p14:creationId xmlns:p14="http://schemas.microsoft.com/office/powerpoint/2010/main" val="1907815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35</a:t>
            </a:fld>
            <a:endParaRPr lang="en-US"/>
          </a:p>
        </p:txBody>
      </p:sp>
    </p:spTree>
    <p:extLst>
      <p:ext uri="{BB962C8B-B14F-4D97-AF65-F5344CB8AC3E}">
        <p14:creationId xmlns:p14="http://schemas.microsoft.com/office/powerpoint/2010/main" val="1284287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www.nobledesktop.com</a:t>
            </a:r>
            <a:r>
              <a:rPr lang="en-US" dirty="0"/>
              <a:t>/learn/</a:t>
            </a:r>
            <a:r>
              <a:rPr lang="en-US" dirty="0" err="1"/>
              <a:t>sql</a:t>
            </a:r>
            <a:r>
              <a:rPr lang="en-US" dirty="0"/>
              <a:t>/the-many-flavors-of-</a:t>
            </a:r>
            <a:r>
              <a:rPr lang="en-US" dirty="0" err="1"/>
              <a:t>sql</a:t>
            </a:r>
            <a:r>
              <a:rPr lang="en-US" dirty="0"/>
              <a:t>-a-guide-to-relational-databases</a:t>
            </a:r>
          </a:p>
        </p:txBody>
      </p:sp>
      <p:sp>
        <p:nvSpPr>
          <p:cNvPr id="4" name="Slide Number Placeholder 3"/>
          <p:cNvSpPr>
            <a:spLocks noGrp="1"/>
          </p:cNvSpPr>
          <p:nvPr>
            <p:ph type="sldNum" sz="quarter" idx="5"/>
          </p:nvPr>
        </p:nvSpPr>
        <p:spPr/>
        <p:txBody>
          <a:bodyPr/>
          <a:lstStyle/>
          <a:p>
            <a:fld id="{B2D392D3-D5D9-CC42-ABB2-3B14551F3385}" type="slidenum">
              <a:rPr lang="en-US" smtClean="0"/>
              <a:t>8</a:t>
            </a:fld>
            <a:endParaRPr lang="en-US"/>
          </a:p>
        </p:txBody>
      </p:sp>
    </p:spTree>
    <p:extLst>
      <p:ext uri="{BB962C8B-B14F-4D97-AF65-F5344CB8AC3E}">
        <p14:creationId xmlns:p14="http://schemas.microsoft.com/office/powerpoint/2010/main" val="13214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mainly use MSSQL in my work</a:t>
            </a:r>
          </a:p>
        </p:txBody>
      </p:sp>
      <p:sp>
        <p:nvSpPr>
          <p:cNvPr id="4" name="Slide Number Placeholder 3"/>
          <p:cNvSpPr>
            <a:spLocks noGrp="1"/>
          </p:cNvSpPr>
          <p:nvPr>
            <p:ph type="sldNum" sz="quarter" idx="5"/>
          </p:nvPr>
        </p:nvSpPr>
        <p:spPr/>
        <p:txBody>
          <a:bodyPr/>
          <a:lstStyle/>
          <a:p>
            <a:fld id="{B2D392D3-D5D9-CC42-ABB2-3B14551F3385}" type="slidenum">
              <a:rPr lang="en-US" smtClean="0"/>
              <a:t>9</a:t>
            </a:fld>
            <a:endParaRPr lang="en-US"/>
          </a:p>
        </p:txBody>
      </p:sp>
    </p:spTree>
    <p:extLst>
      <p:ext uri="{BB962C8B-B14F-4D97-AF65-F5344CB8AC3E}">
        <p14:creationId xmlns:p14="http://schemas.microsoft.com/office/powerpoint/2010/main" val="227226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www.nobledesktop.com</a:t>
            </a:r>
            <a:r>
              <a:rPr lang="en-US" dirty="0"/>
              <a:t>/learn/</a:t>
            </a:r>
            <a:r>
              <a:rPr lang="en-US" dirty="0" err="1"/>
              <a:t>sql</a:t>
            </a:r>
            <a:r>
              <a:rPr lang="en-US" dirty="0"/>
              <a:t>/the-many-flavors-of-</a:t>
            </a:r>
            <a:r>
              <a:rPr lang="en-US" dirty="0" err="1"/>
              <a:t>sql</a:t>
            </a:r>
            <a:r>
              <a:rPr lang="en-US" dirty="0"/>
              <a:t>-a-guide-to-relational-databases</a:t>
            </a:r>
          </a:p>
        </p:txBody>
      </p:sp>
      <p:sp>
        <p:nvSpPr>
          <p:cNvPr id="4" name="Slide Number Placeholder 3"/>
          <p:cNvSpPr>
            <a:spLocks noGrp="1"/>
          </p:cNvSpPr>
          <p:nvPr>
            <p:ph type="sldNum" sz="quarter" idx="5"/>
          </p:nvPr>
        </p:nvSpPr>
        <p:spPr/>
        <p:txBody>
          <a:bodyPr/>
          <a:lstStyle/>
          <a:p>
            <a:fld id="{B2D392D3-D5D9-CC42-ABB2-3B14551F3385}" type="slidenum">
              <a:rPr lang="en-US" smtClean="0"/>
              <a:t>10</a:t>
            </a:fld>
            <a:endParaRPr lang="en-US"/>
          </a:p>
        </p:txBody>
      </p:sp>
    </p:spTree>
    <p:extLst>
      <p:ext uri="{BB962C8B-B14F-4D97-AF65-F5344CB8AC3E}">
        <p14:creationId xmlns:p14="http://schemas.microsoft.com/office/powerpoint/2010/main" val="1418894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bit about how I use it in my daily work</a:t>
            </a:r>
          </a:p>
        </p:txBody>
      </p:sp>
      <p:sp>
        <p:nvSpPr>
          <p:cNvPr id="4" name="Slide Number Placeholder 3"/>
          <p:cNvSpPr>
            <a:spLocks noGrp="1"/>
          </p:cNvSpPr>
          <p:nvPr>
            <p:ph type="sldNum" sz="quarter" idx="5"/>
          </p:nvPr>
        </p:nvSpPr>
        <p:spPr/>
        <p:txBody>
          <a:bodyPr/>
          <a:lstStyle/>
          <a:p>
            <a:fld id="{B2D392D3-D5D9-CC42-ABB2-3B14551F3385}" type="slidenum">
              <a:rPr lang="en-US" smtClean="0"/>
              <a:t>11</a:t>
            </a:fld>
            <a:endParaRPr lang="en-US"/>
          </a:p>
        </p:txBody>
      </p:sp>
    </p:spTree>
    <p:extLst>
      <p:ext uri="{BB962C8B-B14F-4D97-AF65-F5344CB8AC3E}">
        <p14:creationId xmlns:p14="http://schemas.microsoft.com/office/powerpoint/2010/main" val="3603366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bit about how I use it in my daily work</a:t>
            </a:r>
          </a:p>
        </p:txBody>
      </p:sp>
      <p:sp>
        <p:nvSpPr>
          <p:cNvPr id="4" name="Slide Number Placeholder 3"/>
          <p:cNvSpPr>
            <a:spLocks noGrp="1"/>
          </p:cNvSpPr>
          <p:nvPr>
            <p:ph type="sldNum" sz="quarter" idx="5"/>
          </p:nvPr>
        </p:nvSpPr>
        <p:spPr/>
        <p:txBody>
          <a:bodyPr/>
          <a:lstStyle/>
          <a:p>
            <a:fld id="{B2D392D3-D5D9-CC42-ABB2-3B14551F3385}" type="slidenum">
              <a:rPr lang="en-US" smtClean="0"/>
              <a:t>12</a:t>
            </a:fld>
            <a:endParaRPr lang="en-US"/>
          </a:p>
        </p:txBody>
      </p:sp>
    </p:spTree>
    <p:extLst>
      <p:ext uri="{BB962C8B-B14F-4D97-AF65-F5344CB8AC3E}">
        <p14:creationId xmlns:p14="http://schemas.microsoft.com/office/powerpoint/2010/main" val="341725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uses the wildcard symbol (*) to select all columns from the table ‘songs’. Because this is a large table and we don’t want to retrieve all of the rows, we use the ‘LIMIT 10’ statement to only select ten rows. This number can be changed!</a:t>
            </a:r>
          </a:p>
        </p:txBody>
      </p:sp>
      <p:sp>
        <p:nvSpPr>
          <p:cNvPr id="4" name="Slide Number Placeholder 3"/>
          <p:cNvSpPr>
            <a:spLocks noGrp="1"/>
          </p:cNvSpPr>
          <p:nvPr>
            <p:ph type="sldNum" sz="quarter" idx="5"/>
          </p:nvPr>
        </p:nvSpPr>
        <p:spPr/>
        <p:txBody>
          <a:bodyPr/>
          <a:lstStyle/>
          <a:p>
            <a:fld id="{B2D392D3-D5D9-CC42-ABB2-3B14551F3385}" type="slidenum">
              <a:rPr lang="en-US" smtClean="0"/>
              <a:t>13</a:t>
            </a:fld>
            <a:endParaRPr lang="en-US"/>
          </a:p>
        </p:txBody>
      </p:sp>
    </p:spTree>
    <p:extLst>
      <p:ext uri="{BB962C8B-B14F-4D97-AF65-F5344CB8AC3E}">
        <p14:creationId xmlns:p14="http://schemas.microsoft.com/office/powerpoint/2010/main" val="137697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uses the wildcard symbol (*) to select all columns from the table ‘songs’. Because this is a large table and we don’t want to retrieve all of the rows, we use the ‘LIMIT 10’ statement to only select ten rows. This number can be changed!</a:t>
            </a:r>
          </a:p>
        </p:txBody>
      </p:sp>
      <p:sp>
        <p:nvSpPr>
          <p:cNvPr id="4" name="Slide Number Placeholder 3"/>
          <p:cNvSpPr>
            <a:spLocks noGrp="1"/>
          </p:cNvSpPr>
          <p:nvPr>
            <p:ph type="sldNum" sz="quarter" idx="5"/>
          </p:nvPr>
        </p:nvSpPr>
        <p:spPr/>
        <p:txBody>
          <a:bodyPr/>
          <a:lstStyle/>
          <a:p>
            <a:fld id="{B2D392D3-D5D9-CC42-ABB2-3B14551F3385}" type="slidenum">
              <a:rPr lang="en-US" smtClean="0"/>
              <a:t>14</a:t>
            </a:fld>
            <a:endParaRPr lang="en-US"/>
          </a:p>
        </p:txBody>
      </p:sp>
    </p:spTree>
    <p:extLst>
      <p:ext uri="{BB962C8B-B14F-4D97-AF65-F5344CB8AC3E}">
        <p14:creationId xmlns:p14="http://schemas.microsoft.com/office/powerpoint/2010/main" val="1097357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3/19/24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3/19/24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3/19/24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3/19/24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3/19/24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3/19/24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qlitebrowser.org/d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8765-33E0-633B-80FC-4D5625BA993F}"/>
              </a:ext>
            </a:extLst>
          </p:cNvPr>
          <p:cNvSpPr>
            <a:spLocks noGrp="1"/>
          </p:cNvSpPr>
          <p:nvPr>
            <p:ph type="ctrTitle"/>
          </p:nvPr>
        </p:nvSpPr>
        <p:spPr/>
        <p:txBody>
          <a:bodyPr/>
          <a:lstStyle/>
          <a:p>
            <a:r>
              <a:rPr lang="en-US" dirty="0"/>
              <a:t>Database-</a:t>
            </a:r>
            <a:r>
              <a:rPr lang="en-US" dirty="0" err="1"/>
              <a:t>ics</a:t>
            </a:r>
            <a:endParaRPr lang="en-US" dirty="0"/>
          </a:p>
        </p:txBody>
      </p:sp>
      <p:sp>
        <p:nvSpPr>
          <p:cNvPr id="3" name="Subtitle 2">
            <a:extLst>
              <a:ext uri="{FF2B5EF4-FFF2-40B4-BE49-F238E27FC236}">
                <a16:creationId xmlns:a16="http://schemas.microsoft.com/office/drawing/2014/main" id="{2490F539-C065-6D55-B43C-B05B3D615E35}"/>
              </a:ext>
            </a:extLst>
          </p:cNvPr>
          <p:cNvSpPr>
            <a:spLocks noGrp="1"/>
          </p:cNvSpPr>
          <p:nvPr>
            <p:ph type="subTitle" idx="1"/>
          </p:nvPr>
        </p:nvSpPr>
        <p:spPr/>
        <p:txBody>
          <a:bodyPr/>
          <a:lstStyle/>
          <a:p>
            <a:r>
              <a:rPr lang="en-US" dirty="0"/>
              <a:t>An Introduction to SQL for R Users</a:t>
            </a:r>
          </a:p>
          <a:p>
            <a:r>
              <a:rPr lang="en-US" dirty="0"/>
              <a:t>Chloe Brook</a:t>
            </a:r>
          </a:p>
        </p:txBody>
      </p:sp>
    </p:spTree>
    <p:extLst>
      <p:ext uri="{BB962C8B-B14F-4D97-AF65-F5344CB8AC3E}">
        <p14:creationId xmlns:p14="http://schemas.microsoft.com/office/powerpoint/2010/main" val="3282953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4C8A-0432-37AF-3276-7C54C054C6D4}"/>
              </a:ext>
            </a:extLst>
          </p:cNvPr>
          <p:cNvSpPr>
            <a:spLocks noGrp="1"/>
          </p:cNvSpPr>
          <p:nvPr>
            <p:ph type="title"/>
          </p:nvPr>
        </p:nvSpPr>
        <p:spPr/>
        <p:txBody>
          <a:bodyPr/>
          <a:lstStyle/>
          <a:p>
            <a:r>
              <a:rPr lang="en-US" dirty="0"/>
              <a:t>What is SQL?</a:t>
            </a:r>
          </a:p>
        </p:txBody>
      </p:sp>
      <p:pic>
        <p:nvPicPr>
          <p:cNvPr id="5" name="Picture 4" descr="A computer screen shot of a computer&#10;&#10;Description automatically generated">
            <a:extLst>
              <a:ext uri="{FF2B5EF4-FFF2-40B4-BE49-F238E27FC236}">
                <a16:creationId xmlns:a16="http://schemas.microsoft.com/office/drawing/2014/main" id="{3F622D9E-1EEE-786C-78D7-749E6C26A13A}"/>
              </a:ext>
            </a:extLst>
          </p:cNvPr>
          <p:cNvPicPr>
            <a:picLocks noChangeAspect="1"/>
          </p:cNvPicPr>
          <p:nvPr/>
        </p:nvPicPr>
        <p:blipFill rotWithShape="1">
          <a:blip r:embed="rId3"/>
          <a:srcRect l="27855" t="16682" r="18665" b="6811"/>
          <a:stretch/>
        </p:blipFill>
        <p:spPr>
          <a:xfrm>
            <a:off x="1371601" y="1428750"/>
            <a:ext cx="6240162" cy="5021380"/>
          </a:xfrm>
          <a:prstGeom prst="rect">
            <a:avLst/>
          </a:prstGeom>
        </p:spPr>
      </p:pic>
    </p:spTree>
    <p:extLst>
      <p:ext uri="{BB962C8B-B14F-4D97-AF65-F5344CB8AC3E}">
        <p14:creationId xmlns:p14="http://schemas.microsoft.com/office/powerpoint/2010/main" val="3374837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956D-432C-AA7B-9FEC-7826D71F1C17}"/>
              </a:ext>
            </a:extLst>
          </p:cNvPr>
          <p:cNvSpPr>
            <a:spLocks noGrp="1"/>
          </p:cNvSpPr>
          <p:nvPr>
            <p:ph type="title"/>
          </p:nvPr>
        </p:nvSpPr>
        <p:spPr/>
        <p:txBody>
          <a:bodyPr/>
          <a:lstStyle/>
          <a:p>
            <a:r>
              <a:rPr lang="en-US" dirty="0"/>
              <a:t>Why use SQL?</a:t>
            </a:r>
          </a:p>
        </p:txBody>
      </p:sp>
      <p:sp>
        <p:nvSpPr>
          <p:cNvPr id="3" name="Content Placeholder 2">
            <a:extLst>
              <a:ext uri="{FF2B5EF4-FFF2-40B4-BE49-F238E27FC236}">
                <a16:creationId xmlns:a16="http://schemas.microsoft.com/office/drawing/2014/main" id="{C695E10B-9BB7-1A32-3C5A-B1A52D512680}"/>
              </a:ext>
            </a:extLst>
          </p:cNvPr>
          <p:cNvSpPr>
            <a:spLocks noGrp="1"/>
          </p:cNvSpPr>
          <p:nvPr>
            <p:ph idx="1"/>
          </p:nvPr>
        </p:nvSpPr>
        <p:spPr>
          <a:xfrm>
            <a:off x="1371600" y="2286000"/>
            <a:ext cx="4955059" cy="2125362"/>
          </a:xfrm>
        </p:spPr>
        <p:txBody>
          <a:bodyPr/>
          <a:lstStyle/>
          <a:p>
            <a:r>
              <a:rPr lang="en-US" dirty="0"/>
              <a:t>Allows us to efficiently access, filter and tidy </a:t>
            </a:r>
            <a:r>
              <a:rPr lang="en-US" b="1" dirty="0"/>
              <a:t>big data </a:t>
            </a:r>
            <a:r>
              <a:rPr lang="en-US" dirty="0"/>
              <a:t>stored within databases</a:t>
            </a:r>
          </a:p>
          <a:p>
            <a:r>
              <a:rPr lang="en-US" dirty="0"/>
              <a:t>Can look at data without modifying underlying tables</a:t>
            </a:r>
          </a:p>
          <a:p>
            <a:r>
              <a:rPr lang="en-US" dirty="0"/>
              <a:t>Intuitive to learn and to read</a:t>
            </a:r>
          </a:p>
        </p:txBody>
      </p:sp>
    </p:spTree>
    <p:extLst>
      <p:ext uri="{BB962C8B-B14F-4D97-AF65-F5344CB8AC3E}">
        <p14:creationId xmlns:p14="http://schemas.microsoft.com/office/powerpoint/2010/main" val="1165706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956D-432C-AA7B-9FEC-7826D71F1C17}"/>
              </a:ext>
            </a:extLst>
          </p:cNvPr>
          <p:cNvSpPr>
            <a:spLocks noGrp="1"/>
          </p:cNvSpPr>
          <p:nvPr>
            <p:ph type="title"/>
          </p:nvPr>
        </p:nvSpPr>
        <p:spPr/>
        <p:txBody>
          <a:bodyPr/>
          <a:lstStyle/>
          <a:p>
            <a:r>
              <a:rPr lang="en-US" dirty="0"/>
              <a:t>Why use SQL?</a:t>
            </a:r>
          </a:p>
        </p:txBody>
      </p:sp>
      <p:sp>
        <p:nvSpPr>
          <p:cNvPr id="3" name="Content Placeholder 2">
            <a:extLst>
              <a:ext uri="{FF2B5EF4-FFF2-40B4-BE49-F238E27FC236}">
                <a16:creationId xmlns:a16="http://schemas.microsoft.com/office/drawing/2014/main" id="{C695E10B-9BB7-1A32-3C5A-B1A52D512680}"/>
              </a:ext>
            </a:extLst>
          </p:cNvPr>
          <p:cNvSpPr>
            <a:spLocks noGrp="1"/>
          </p:cNvSpPr>
          <p:nvPr>
            <p:ph idx="1"/>
          </p:nvPr>
        </p:nvSpPr>
        <p:spPr>
          <a:xfrm>
            <a:off x="1371600" y="2286000"/>
            <a:ext cx="4955059" cy="2125362"/>
          </a:xfrm>
        </p:spPr>
        <p:txBody>
          <a:bodyPr/>
          <a:lstStyle/>
          <a:p>
            <a:r>
              <a:rPr lang="en-US" dirty="0"/>
              <a:t>Allows us to efficiently access, filter and tidy </a:t>
            </a:r>
            <a:r>
              <a:rPr lang="en-US" b="1" dirty="0"/>
              <a:t>big data </a:t>
            </a:r>
            <a:r>
              <a:rPr lang="en-US" dirty="0"/>
              <a:t>stored within databases</a:t>
            </a:r>
          </a:p>
          <a:p>
            <a:r>
              <a:rPr lang="en-US" dirty="0"/>
              <a:t>Can look at data without modifying underlying tables</a:t>
            </a:r>
          </a:p>
          <a:p>
            <a:r>
              <a:rPr lang="en-US" dirty="0"/>
              <a:t>Intuitive to learn and to read</a:t>
            </a:r>
          </a:p>
        </p:txBody>
      </p:sp>
      <p:pic>
        <p:nvPicPr>
          <p:cNvPr id="5" name="Picture 4" descr="A person in a tie making a gesture with his hands&#10;&#10;Description automatically generated">
            <a:extLst>
              <a:ext uri="{FF2B5EF4-FFF2-40B4-BE49-F238E27FC236}">
                <a16:creationId xmlns:a16="http://schemas.microsoft.com/office/drawing/2014/main" id="{9CCA37F6-6BF6-F20D-0E26-57C71A865885}"/>
              </a:ext>
            </a:extLst>
          </p:cNvPr>
          <p:cNvPicPr>
            <a:picLocks noChangeAspect="1"/>
          </p:cNvPicPr>
          <p:nvPr/>
        </p:nvPicPr>
        <p:blipFill>
          <a:blip r:embed="rId3"/>
          <a:stretch>
            <a:fillRect/>
          </a:stretch>
        </p:blipFill>
        <p:spPr>
          <a:xfrm>
            <a:off x="6825973" y="1609073"/>
            <a:ext cx="4385365" cy="3639853"/>
          </a:xfrm>
          <a:prstGeom prst="rect">
            <a:avLst/>
          </a:prstGeom>
        </p:spPr>
      </p:pic>
    </p:spTree>
    <p:extLst>
      <p:ext uri="{BB962C8B-B14F-4D97-AF65-F5344CB8AC3E}">
        <p14:creationId xmlns:p14="http://schemas.microsoft.com/office/powerpoint/2010/main" val="239178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build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600" y="2286000"/>
            <a:ext cx="9601200" cy="1485900"/>
          </a:xfrm>
        </p:spPr>
        <p:txBody>
          <a:bodyPr/>
          <a:lstStyle/>
          <a:p>
            <a:pPr marL="0" indent="0">
              <a:buNone/>
            </a:pPr>
            <a:r>
              <a:rPr lang="en-US" dirty="0">
                <a:latin typeface="Consolas" panose="020B0609020204030204" pitchFamily="49" charset="0"/>
                <a:cs typeface="Consolas" panose="020B0609020204030204" pitchFamily="49" charset="0"/>
              </a:rPr>
              <a:t>SELECT *</a:t>
            </a:r>
          </a:p>
          <a:p>
            <a:pPr marL="0" indent="0">
              <a:buNone/>
            </a:pPr>
            <a:r>
              <a:rPr lang="en-US" dirty="0">
                <a:latin typeface="Consolas" panose="020B0609020204030204" pitchFamily="49" charset="0"/>
                <a:cs typeface="Consolas" panose="020B0609020204030204" pitchFamily="49" charset="0"/>
              </a:rPr>
              <a:t>FROM songs</a:t>
            </a:r>
          </a:p>
          <a:p>
            <a:pPr marL="0" indent="0">
              <a:buNone/>
            </a:pPr>
            <a:r>
              <a:rPr lang="en-US" dirty="0">
                <a:latin typeface="Consolas" panose="020B0609020204030204" pitchFamily="49" charset="0"/>
                <a:cs typeface="Consolas" panose="020B0609020204030204" pitchFamily="49" charset="0"/>
              </a:rPr>
              <a:t>LIMIT 10;</a:t>
            </a:r>
          </a:p>
        </p:txBody>
      </p:sp>
    </p:spTree>
    <p:extLst>
      <p:ext uri="{BB962C8B-B14F-4D97-AF65-F5344CB8AC3E}">
        <p14:creationId xmlns:p14="http://schemas.microsoft.com/office/powerpoint/2010/main" val="1100011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build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600" y="2286000"/>
            <a:ext cx="9601200" cy="1485900"/>
          </a:xfrm>
        </p:spPr>
        <p:txBody>
          <a:bodyPr/>
          <a:lstStyle/>
          <a:p>
            <a:pPr marL="0" indent="0">
              <a:buNone/>
            </a:pPr>
            <a:r>
              <a:rPr lang="en-US" dirty="0">
                <a:latin typeface="Consolas" panose="020B0609020204030204" pitchFamily="49" charset="0"/>
                <a:cs typeface="Consolas" panose="020B0609020204030204" pitchFamily="49" charset="0"/>
              </a:rPr>
              <a:t>SELECT *</a:t>
            </a:r>
          </a:p>
          <a:p>
            <a:pPr marL="0" indent="0">
              <a:buNone/>
            </a:pPr>
            <a:r>
              <a:rPr lang="en-US" dirty="0">
                <a:latin typeface="Consolas" panose="020B0609020204030204" pitchFamily="49" charset="0"/>
                <a:cs typeface="Consolas" panose="020B0609020204030204" pitchFamily="49" charset="0"/>
              </a:rPr>
              <a:t>FROM songs</a:t>
            </a:r>
          </a:p>
          <a:p>
            <a:pPr marL="0" indent="0">
              <a:buNone/>
            </a:pPr>
            <a:r>
              <a:rPr lang="en-US" dirty="0">
                <a:latin typeface="Consolas" panose="020B0609020204030204" pitchFamily="49" charset="0"/>
                <a:cs typeface="Consolas" panose="020B0609020204030204" pitchFamily="49" charset="0"/>
              </a:rPr>
              <a:t>LIMIT 10;</a:t>
            </a:r>
          </a:p>
        </p:txBody>
      </p:sp>
      <p:graphicFrame>
        <p:nvGraphicFramePr>
          <p:cNvPr id="5" name="Table 4">
            <a:extLst>
              <a:ext uri="{FF2B5EF4-FFF2-40B4-BE49-F238E27FC236}">
                <a16:creationId xmlns:a16="http://schemas.microsoft.com/office/drawing/2014/main" id="{CCC80EE6-F194-D969-8534-F82F1B8A1BF1}"/>
              </a:ext>
            </a:extLst>
          </p:cNvPr>
          <p:cNvGraphicFramePr>
            <a:graphicFrameLocks noGrp="1"/>
          </p:cNvGraphicFramePr>
          <p:nvPr>
            <p:extLst>
              <p:ext uri="{D42A27DB-BD31-4B8C-83A1-F6EECF244321}">
                <p14:modId xmlns:p14="http://schemas.microsoft.com/office/powerpoint/2010/main" val="2610423487"/>
              </p:ext>
            </p:extLst>
          </p:nvPr>
        </p:nvGraphicFramePr>
        <p:xfrm>
          <a:off x="1371600" y="3649980"/>
          <a:ext cx="9601200" cy="2522220"/>
        </p:xfrm>
        <a:graphic>
          <a:graphicData uri="http://schemas.openxmlformats.org/drawingml/2006/table">
            <a:tbl>
              <a:tblPr/>
              <a:tblGrid>
                <a:gridCol w="2400300">
                  <a:extLst>
                    <a:ext uri="{9D8B030D-6E8A-4147-A177-3AD203B41FA5}">
                      <a16:colId xmlns:a16="http://schemas.microsoft.com/office/drawing/2014/main" val="3801654184"/>
                    </a:ext>
                  </a:extLst>
                </a:gridCol>
                <a:gridCol w="2400300">
                  <a:extLst>
                    <a:ext uri="{9D8B030D-6E8A-4147-A177-3AD203B41FA5}">
                      <a16:colId xmlns:a16="http://schemas.microsoft.com/office/drawing/2014/main" val="682499715"/>
                    </a:ext>
                  </a:extLst>
                </a:gridCol>
                <a:gridCol w="2400300">
                  <a:extLst>
                    <a:ext uri="{9D8B030D-6E8A-4147-A177-3AD203B41FA5}">
                      <a16:colId xmlns:a16="http://schemas.microsoft.com/office/drawing/2014/main" val="846156856"/>
                    </a:ext>
                  </a:extLst>
                </a:gridCol>
                <a:gridCol w="2400300">
                  <a:extLst>
                    <a:ext uri="{9D8B030D-6E8A-4147-A177-3AD203B41FA5}">
                      <a16:colId xmlns:a16="http://schemas.microsoft.com/office/drawing/2014/main" val="3664814733"/>
                    </a:ext>
                  </a:extLst>
                </a:gridCol>
              </a:tblGrid>
              <a:tr h="0">
                <a:tc>
                  <a:txBody>
                    <a:bodyPr/>
                    <a:lstStyle/>
                    <a:p>
                      <a:r>
                        <a:rPr lang="en-GB"/>
                        <a:t>song_name</a:t>
                      </a:r>
                    </a:p>
                  </a:txBody>
                  <a:tcPr marL="19050" marR="19050" marT="19050" marB="19050" anchor="ctr">
                    <a:lnL>
                      <a:noFill/>
                    </a:lnL>
                    <a:lnR>
                      <a:noFill/>
                    </a:lnR>
                    <a:lnT>
                      <a:noFill/>
                    </a:lnT>
                    <a:lnB>
                      <a:noFill/>
                    </a:lnB>
                    <a:noFill/>
                  </a:tcPr>
                </a:tc>
                <a:tc>
                  <a:txBody>
                    <a:bodyPr/>
                    <a:lstStyle/>
                    <a:p>
                      <a:r>
                        <a:rPr lang="en-GB"/>
                        <a:t>artist_name</a:t>
                      </a:r>
                    </a:p>
                  </a:txBody>
                  <a:tcPr marL="19050" marR="19050" marT="19050" marB="19050" anchor="ctr">
                    <a:lnL>
                      <a:noFill/>
                    </a:lnL>
                    <a:lnR>
                      <a:noFill/>
                    </a:lnR>
                    <a:lnT>
                      <a:noFill/>
                    </a:lnT>
                    <a:lnB>
                      <a:noFill/>
                    </a:lnB>
                    <a:noFill/>
                  </a:tcPr>
                </a:tc>
                <a:tc>
                  <a:txBody>
                    <a:bodyPr/>
                    <a:lstStyle/>
                    <a:p>
                      <a:r>
                        <a:rPr lang="en-GB"/>
                        <a:t>album_name</a:t>
                      </a:r>
                    </a:p>
                  </a:txBody>
                  <a:tcPr marL="19050" marR="19050" marT="19050" marB="19050" anchor="ctr">
                    <a:lnL>
                      <a:noFill/>
                    </a:lnL>
                    <a:lnR>
                      <a:noFill/>
                    </a:lnR>
                    <a:lnT>
                      <a:noFill/>
                    </a:lnT>
                    <a:lnB>
                      <a:noFill/>
                    </a:lnB>
                    <a:noFill/>
                  </a:tcPr>
                </a:tc>
                <a:tc>
                  <a:txBody>
                    <a:bodyPr/>
                    <a:lstStyle/>
                    <a:p>
                      <a:r>
                        <a:rPr lang="en-GB"/>
                        <a:t>spotify_track_uri</a:t>
                      </a:r>
                    </a:p>
                  </a:txBody>
                  <a:tcPr marL="19050" marR="19050" marT="19050" marB="19050" anchor="ctr">
                    <a:lnL>
                      <a:noFill/>
                    </a:lnL>
                    <a:lnR>
                      <a:noFill/>
                    </a:lnR>
                    <a:lnT>
                      <a:noFill/>
                    </a:lnT>
                    <a:lnB>
                      <a:noFill/>
                    </a:lnB>
                    <a:noFill/>
                  </a:tcPr>
                </a:tc>
                <a:extLst>
                  <a:ext uri="{0D108BD9-81ED-4DB2-BD59-A6C34878D82A}">
                    <a16:rowId xmlns:a16="http://schemas.microsoft.com/office/drawing/2014/main" val="2683016913"/>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spotify:track:1FLxW6LI6PZK8InYyYFULw</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1036361522"/>
                  </a:ext>
                </a:extLst>
              </a:tr>
              <a:tr h="0">
                <a:tc>
                  <a:txBody>
                    <a:bodyPr/>
                    <a:lstStyle/>
                    <a:p>
                      <a:pPr algn="l"/>
                      <a:r>
                        <a:rPr lang="en-GB" sz="1000" b="0" i="0">
                          <a:solidFill>
                            <a:srgbClr val="FFFFFF"/>
                          </a:solidFill>
                          <a:effectLst/>
                          <a:highlight>
                            <a:srgbClr val="1E1E1E"/>
                          </a:highlight>
                          <a:latin typeface=".AppleSystemUIFont"/>
                        </a:rPr>
                        <a:t>Everybody Wants To Rule The World</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Tears For Fears</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Songs From The Big Chair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spotify:track:4RvWPyQ5RL0ao9LPZeSouE</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1508061709"/>
                  </a:ext>
                </a:extLst>
              </a:tr>
              <a:tr h="0">
                <a:tc>
                  <a:txBody>
                    <a:bodyPr/>
                    <a:lstStyle/>
                    <a:p>
                      <a:pPr algn="l"/>
                      <a:r>
                        <a:rPr lang="en-GB" sz="1000" b="0" i="0">
                          <a:solidFill>
                            <a:srgbClr val="FFFFFF"/>
                          </a:solidFill>
                          <a:effectLst/>
                          <a:highlight>
                            <a:srgbClr val="1E1E1E"/>
                          </a:highlight>
                          <a:latin typeface=".AppleSystemUIFont"/>
                        </a:rPr>
                        <a:t>Heavy Balloon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Fiona Apple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Fetch The Bolt Cutters</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spotify:track:2OQpQTRogZ1AhnUHJiT9Nb</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9218684"/>
                  </a:ext>
                </a:extLst>
              </a:tr>
              <a:tr h="0">
                <a:tc>
                  <a:txBody>
                    <a:bodyPr/>
                    <a:lstStyle/>
                    <a:p>
                      <a:pPr algn="l"/>
                      <a:r>
                        <a:rPr lang="en-GB" sz="1000" b="0" i="0">
                          <a:solidFill>
                            <a:srgbClr val="FFFFFF"/>
                          </a:solidFill>
                          <a:effectLst/>
                          <a:highlight>
                            <a:srgbClr val="1E1E1E"/>
                          </a:highlight>
                          <a:latin typeface=".AppleSystemUIFont"/>
                        </a:rPr>
                        <a:t>Shameika</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Fiona Apple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Fetch The Bolt Cutters</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spotify:track:2pDKE8Q40TDGPl1O11DKKn</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3880133828"/>
                  </a:ext>
                </a:extLst>
              </a:tr>
              <a:tr h="0">
                <a:tc>
                  <a:txBody>
                    <a:bodyPr/>
                    <a:lstStyle/>
                    <a:p>
                      <a:pPr algn="l"/>
                      <a:r>
                        <a:rPr lang="en-GB" sz="1000" b="0" i="0">
                          <a:solidFill>
                            <a:srgbClr val="FFFFFF"/>
                          </a:solidFill>
                          <a:effectLst/>
                          <a:highlight>
                            <a:srgbClr val="1E1E1E"/>
                          </a:highlight>
                          <a:latin typeface=".AppleSystemUIFont"/>
                        </a:rPr>
                        <a:t>Head over Feet - 2015 Remaster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Alanis Morissette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Jagged Little Pill</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spotify:track:735rjks7kQgWCjTQlIHMuH</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1619345730"/>
                  </a:ext>
                </a:extLst>
              </a:tr>
              <a:tr h="0">
                <a:tc>
                  <a:txBody>
                    <a:bodyPr/>
                    <a:lstStyle/>
                    <a:p>
                      <a:pPr algn="l"/>
                      <a:r>
                        <a:rPr lang="en-GB" sz="1000" b="0" i="0">
                          <a:solidFill>
                            <a:srgbClr val="FFFFFF"/>
                          </a:solidFill>
                          <a:effectLst/>
                          <a:highlight>
                            <a:srgbClr val="1E1E1E"/>
                          </a:highlight>
                          <a:latin typeface=".AppleSystemUIFont"/>
                        </a:rPr>
                        <a:t>The Bewlay Brothers - 2015 Remaster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David Bowie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Hunky Dory</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spotify:track:0sJXU4olfMR2SvULxarpoW</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34291681"/>
                  </a:ext>
                </a:extLst>
              </a:tr>
              <a:tr h="0">
                <a:tc>
                  <a:txBody>
                    <a:bodyPr/>
                    <a:lstStyle/>
                    <a:p>
                      <a:pPr algn="l"/>
                      <a:r>
                        <a:rPr lang="en-GB" sz="1000" b="0" i="0">
                          <a:solidFill>
                            <a:srgbClr val="FFFFFF"/>
                          </a:solidFill>
                          <a:effectLst/>
                          <a:highlight>
                            <a:srgbClr val="1E1E1E"/>
                          </a:highlight>
                          <a:latin typeface=".AppleSystemUIFont"/>
                        </a:rPr>
                        <a:t>Black Dragon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The Vines</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Future Primitive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spotify:track:2Z8EqEtv0CxT6Jfzfdhtbf</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601820257"/>
                  </a:ext>
                </a:extLst>
              </a:tr>
              <a:tr h="0">
                <a:tc>
                  <a:txBody>
                    <a:bodyPr/>
                    <a:lstStyle/>
                    <a:p>
                      <a:pPr algn="l"/>
                      <a:r>
                        <a:rPr lang="en-GB" sz="1000" b="0" i="0">
                          <a:solidFill>
                            <a:srgbClr val="FFFFFF"/>
                          </a:solidFill>
                          <a:effectLst/>
                          <a:highlight>
                            <a:srgbClr val="1E1E1E"/>
                          </a:highlight>
                          <a:latin typeface=".AppleSystemUIFont"/>
                        </a:rPr>
                        <a:t>Kyle (Northern Line)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Fred again..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Actual Life Piano EP (April 14 - December 17 2020)</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spotify:track:2rHefyfbrhfXVaquedNvnR</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3536071619"/>
                  </a:ext>
                </a:extLst>
              </a:tr>
              <a:tr h="0">
                <a:tc>
                  <a:txBody>
                    <a:bodyPr/>
                    <a:lstStyle/>
                    <a:p>
                      <a:pPr algn="l"/>
                      <a:r>
                        <a:rPr lang="en-GB" sz="1000" b="0" i="0">
                          <a:solidFill>
                            <a:srgbClr val="FFFFFF"/>
                          </a:solidFill>
                          <a:effectLst/>
                          <a:highlight>
                            <a:srgbClr val="1E1E1E"/>
                          </a:highlight>
                          <a:latin typeface=".AppleSystemUIFont"/>
                        </a:rPr>
                        <a:t>Death On Two Legs (Dedicated To...) - Remastered 2011</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Queen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A Night At The Opera</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spotify:track:2MvRMWU2ILRcFEU8WWbuP8</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969437805"/>
                  </a:ext>
                </a:extLst>
              </a:tr>
              <a:tr h="0">
                <a:tc>
                  <a:txBody>
                    <a:bodyPr/>
                    <a:lstStyle/>
                    <a:p>
                      <a:pPr algn="l"/>
                      <a:r>
                        <a:rPr lang="en-GB" sz="1000" b="0" i="0">
                          <a:solidFill>
                            <a:srgbClr val="FFFFFF"/>
                          </a:solidFill>
                          <a:effectLst/>
                          <a:highlight>
                            <a:srgbClr val="1E1E1E"/>
                          </a:highlight>
                          <a:latin typeface=".AppleSystemUIFont"/>
                        </a:rPr>
                        <a:t>The Man Who Sold the World</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Midge Ure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No Regrets</a:t>
                      </a:r>
                    </a:p>
                  </a:txBody>
                  <a:tcPr marL="19050" marR="19050" marT="19050" marB="19050" anchor="ctr">
                    <a:lnL>
                      <a:noFill/>
                    </a:lnL>
                    <a:lnR>
                      <a:noFill/>
                    </a:lnR>
                    <a:lnT>
                      <a:noFill/>
                    </a:lnT>
                    <a:lnB>
                      <a:noFill/>
                    </a:lnB>
                    <a:solidFill>
                      <a:srgbClr val="1E1E1E"/>
                    </a:solidFill>
                  </a:tcPr>
                </a:tc>
                <a:tc>
                  <a:txBody>
                    <a:bodyPr/>
                    <a:lstStyle/>
                    <a:p>
                      <a:pPr algn="l"/>
                      <a:r>
                        <a:rPr lang="en-GB" sz="1000" b="0" i="0" dirty="0">
                          <a:solidFill>
                            <a:srgbClr val="FFFFFF"/>
                          </a:solidFill>
                          <a:effectLst/>
                          <a:highlight>
                            <a:srgbClr val="1E1E1E"/>
                          </a:highlight>
                          <a:latin typeface=".AppleSystemUIFont"/>
                        </a:rPr>
                        <a:t>spotify:track:6JajsH1ch0eDu3THuStfIY</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1091043509"/>
                  </a:ext>
                </a:extLst>
              </a:tr>
            </a:tbl>
          </a:graphicData>
        </a:graphic>
      </p:graphicFrame>
    </p:spTree>
    <p:extLst>
      <p:ext uri="{BB962C8B-B14F-4D97-AF65-F5344CB8AC3E}">
        <p14:creationId xmlns:p14="http://schemas.microsoft.com/office/powerpoint/2010/main" val="4234074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build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SELECT </a:t>
            </a:r>
            <a:r>
              <a:rPr lang="en-US" b="1" dirty="0" err="1">
                <a:latin typeface="Consolas" panose="020B0609020204030204" pitchFamily="49" charset="0"/>
                <a:cs typeface="Consolas" panose="020B0609020204030204" pitchFamily="49" charset="0"/>
              </a:rPr>
              <a:t>song_name</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artist_name</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album_name</a:t>
            </a:r>
            <a:endParaRPr lang="en-US" b="1"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FROM songs</a:t>
            </a:r>
          </a:p>
          <a:p>
            <a:pPr marL="0" indent="0">
              <a:buNone/>
            </a:pPr>
            <a:r>
              <a:rPr lang="en-US" dirty="0">
                <a:latin typeface="Consolas" panose="020B0609020204030204" pitchFamily="49" charset="0"/>
                <a:cs typeface="Consolas" panose="020B0609020204030204" pitchFamily="49" charset="0"/>
              </a:rPr>
              <a:t>LIMIT </a:t>
            </a:r>
            <a:r>
              <a:rPr lang="en-US" b="1" dirty="0">
                <a:latin typeface="Consolas" panose="020B0609020204030204" pitchFamily="49" charset="0"/>
                <a:cs typeface="Consolas" panose="020B0609020204030204" pitchFamily="49" charset="0"/>
              </a:rPr>
              <a:t>100</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70326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build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SELECT </a:t>
            </a:r>
            <a:r>
              <a:rPr lang="en-US" b="1" dirty="0" err="1">
                <a:latin typeface="Consolas" panose="020B0609020204030204" pitchFamily="49" charset="0"/>
                <a:cs typeface="Consolas" panose="020B0609020204030204" pitchFamily="49" charset="0"/>
              </a:rPr>
              <a:t>song_name</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artist_name</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album_name</a:t>
            </a:r>
            <a:endParaRPr lang="en-US" b="1"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FROM songs</a:t>
            </a:r>
          </a:p>
          <a:p>
            <a:pPr marL="0" indent="0">
              <a:buNone/>
            </a:pPr>
            <a:r>
              <a:rPr lang="en-US" dirty="0">
                <a:latin typeface="Consolas" panose="020B0609020204030204" pitchFamily="49" charset="0"/>
                <a:cs typeface="Consolas" panose="020B0609020204030204" pitchFamily="49" charset="0"/>
              </a:rPr>
              <a:t>LIMIT </a:t>
            </a:r>
            <a:r>
              <a:rPr lang="en-US" b="1" dirty="0">
                <a:latin typeface="Consolas" panose="020B0609020204030204" pitchFamily="49" charset="0"/>
                <a:cs typeface="Consolas" panose="020B0609020204030204" pitchFamily="49" charset="0"/>
              </a:rPr>
              <a:t>100</a:t>
            </a:r>
            <a:r>
              <a:rPr lang="en-US" dirty="0">
                <a:latin typeface="Consolas" panose="020B0609020204030204" pitchFamily="49" charset="0"/>
                <a:cs typeface="Consolas" panose="020B0609020204030204" pitchFamily="49" charset="0"/>
              </a:rPr>
              <a:t>;</a:t>
            </a:r>
          </a:p>
        </p:txBody>
      </p:sp>
      <p:graphicFrame>
        <p:nvGraphicFramePr>
          <p:cNvPr id="5" name="Table 4">
            <a:extLst>
              <a:ext uri="{FF2B5EF4-FFF2-40B4-BE49-F238E27FC236}">
                <a16:creationId xmlns:a16="http://schemas.microsoft.com/office/drawing/2014/main" id="{77AD7984-4857-3BB4-7735-CB3AC76DB8B5}"/>
              </a:ext>
            </a:extLst>
          </p:cNvPr>
          <p:cNvGraphicFramePr>
            <a:graphicFrameLocks noGrp="1"/>
          </p:cNvGraphicFramePr>
          <p:nvPr>
            <p:extLst>
              <p:ext uri="{D42A27DB-BD31-4B8C-83A1-F6EECF244321}">
                <p14:modId xmlns:p14="http://schemas.microsoft.com/office/powerpoint/2010/main" val="2984472766"/>
              </p:ext>
            </p:extLst>
          </p:nvPr>
        </p:nvGraphicFramePr>
        <p:xfrm>
          <a:off x="1371600" y="3744898"/>
          <a:ext cx="9601200" cy="2598420"/>
        </p:xfrm>
        <a:graphic>
          <a:graphicData uri="http://schemas.openxmlformats.org/drawingml/2006/table">
            <a:tbl>
              <a:tblPr/>
              <a:tblGrid>
                <a:gridCol w="3200400">
                  <a:extLst>
                    <a:ext uri="{9D8B030D-6E8A-4147-A177-3AD203B41FA5}">
                      <a16:colId xmlns:a16="http://schemas.microsoft.com/office/drawing/2014/main" val="3325302503"/>
                    </a:ext>
                  </a:extLst>
                </a:gridCol>
                <a:gridCol w="3200400">
                  <a:extLst>
                    <a:ext uri="{9D8B030D-6E8A-4147-A177-3AD203B41FA5}">
                      <a16:colId xmlns:a16="http://schemas.microsoft.com/office/drawing/2014/main" val="4247538284"/>
                    </a:ext>
                  </a:extLst>
                </a:gridCol>
                <a:gridCol w="3200400">
                  <a:extLst>
                    <a:ext uri="{9D8B030D-6E8A-4147-A177-3AD203B41FA5}">
                      <a16:colId xmlns:a16="http://schemas.microsoft.com/office/drawing/2014/main" val="1399552632"/>
                    </a:ext>
                  </a:extLst>
                </a:gridCol>
              </a:tblGrid>
              <a:tr h="0">
                <a:tc>
                  <a:txBody>
                    <a:bodyPr/>
                    <a:lstStyle/>
                    <a:p>
                      <a:r>
                        <a:rPr lang="en-GB"/>
                        <a:t>song_name</a:t>
                      </a:r>
                    </a:p>
                  </a:txBody>
                  <a:tcPr marL="19050" marR="19050" marT="19050" marB="19050" anchor="ctr">
                    <a:lnL>
                      <a:noFill/>
                    </a:lnL>
                    <a:lnR>
                      <a:noFill/>
                    </a:lnR>
                    <a:lnT>
                      <a:noFill/>
                    </a:lnT>
                    <a:lnB>
                      <a:noFill/>
                    </a:lnB>
                    <a:noFill/>
                  </a:tcPr>
                </a:tc>
                <a:tc>
                  <a:txBody>
                    <a:bodyPr/>
                    <a:lstStyle/>
                    <a:p>
                      <a:r>
                        <a:rPr lang="en-GB"/>
                        <a:t>artist_name</a:t>
                      </a:r>
                    </a:p>
                  </a:txBody>
                  <a:tcPr marL="19050" marR="19050" marT="19050" marB="19050" anchor="ctr">
                    <a:lnL>
                      <a:noFill/>
                    </a:lnL>
                    <a:lnR>
                      <a:noFill/>
                    </a:lnR>
                    <a:lnT>
                      <a:noFill/>
                    </a:lnT>
                    <a:lnB>
                      <a:noFill/>
                    </a:lnB>
                    <a:noFill/>
                  </a:tcPr>
                </a:tc>
                <a:tc>
                  <a:txBody>
                    <a:bodyPr/>
                    <a:lstStyle/>
                    <a:p>
                      <a:r>
                        <a:rPr lang="en-GB"/>
                        <a:t>album_name</a:t>
                      </a:r>
                    </a:p>
                  </a:txBody>
                  <a:tcPr marL="19050" marR="19050" marT="19050" marB="19050" anchor="ctr">
                    <a:lnL>
                      <a:noFill/>
                    </a:lnL>
                    <a:lnR>
                      <a:noFill/>
                    </a:lnR>
                    <a:lnT>
                      <a:noFill/>
                    </a:lnT>
                    <a:lnB>
                      <a:noFill/>
                    </a:lnB>
                    <a:noFill/>
                  </a:tcPr>
                </a:tc>
                <a:extLst>
                  <a:ext uri="{0D108BD9-81ED-4DB2-BD59-A6C34878D82A}">
                    <a16:rowId xmlns:a16="http://schemas.microsoft.com/office/drawing/2014/main" val="140555576"/>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57559200"/>
                  </a:ext>
                </a:extLst>
              </a:tr>
              <a:tr h="0">
                <a:tc>
                  <a:txBody>
                    <a:bodyPr/>
                    <a:lstStyle/>
                    <a:p>
                      <a:pPr algn="l"/>
                      <a:r>
                        <a:rPr lang="en-GB" sz="1000" b="0" i="0">
                          <a:solidFill>
                            <a:srgbClr val="FFFFFF"/>
                          </a:solidFill>
                          <a:effectLst/>
                          <a:highlight>
                            <a:srgbClr val="1E1E1E"/>
                          </a:highlight>
                          <a:latin typeface=".AppleSystemUIFont"/>
                        </a:rPr>
                        <a:t>Everybody Wants To Rule The World</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Tears For Fears</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Songs From The Big Chair</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787921590"/>
                  </a:ext>
                </a:extLst>
              </a:tr>
              <a:tr h="0">
                <a:tc>
                  <a:txBody>
                    <a:bodyPr/>
                    <a:lstStyle/>
                    <a:p>
                      <a:pPr algn="l"/>
                      <a:r>
                        <a:rPr lang="en-GB" sz="1000" b="0" i="0">
                          <a:solidFill>
                            <a:srgbClr val="FFFFFF"/>
                          </a:solidFill>
                          <a:effectLst/>
                          <a:highlight>
                            <a:srgbClr val="1E1E1E"/>
                          </a:highlight>
                          <a:latin typeface=".AppleSystemUIFont"/>
                        </a:rPr>
                        <a:t>Heavy Balloon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Fiona Apple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Fetch The Bolt Cutters</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4056324853"/>
                  </a:ext>
                </a:extLst>
              </a:tr>
              <a:tr h="0">
                <a:tc>
                  <a:txBody>
                    <a:bodyPr/>
                    <a:lstStyle/>
                    <a:p>
                      <a:pPr algn="l"/>
                      <a:r>
                        <a:rPr lang="en-GB" sz="1000" b="0" i="0">
                          <a:solidFill>
                            <a:srgbClr val="FFFFFF"/>
                          </a:solidFill>
                          <a:effectLst/>
                          <a:highlight>
                            <a:srgbClr val="1E1E1E"/>
                          </a:highlight>
                          <a:latin typeface=".AppleSystemUIFont"/>
                        </a:rPr>
                        <a:t>Shameika</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Fiona Apple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Fetch The Bolt Cutters</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449442920"/>
                  </a:ext>
                </a:extLst>
              </a:tr>
              <a:tr h="0">
                <a:tc>
                  <a:txBody>
                    <a:bodyPr/>
                    <a:lstStyle/>
                    <a:p>
                      <a:pPr algn="l"/>
                      <a:r>
                        <a:rPr lang="en-GB" sz="1000" b="0" i="0">
                          <a:solidFill>
                            <a:srgbClr val="FFFFFF"/>
                          </a:solidFill>
                          <a:effectLst/>
                          <a:highlight>
                            <a:srgbClr val="1E1E1E"/>
                          </a:highlight>
                          <a:latin typeface=".AppleSystemUIFont"/>
                        </a:rPr>
                        <a:t>Head over Feet - 2015 Remaster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Alanis Morissette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Jagged Little Pill</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94144360"/>
                  </a:ext>
                </a:extLst>
              </a:tr>
              <a:tr h="0">
                <a:tc>
                  <a:txBody>
                    <a:bodyPr/>
                    <a:lstStyle/>
                    <a:p>
                      <a:pPr algn="l"/>
                      <a:r>
                        <a:rPr lang="en-GB" sz="1000" b="0" i="0">
                          <a:solidFill>
                            <a:srgbClr val="FFFFFF"/>
                          </a:solidFill>
                          <a:effectLst/>
                          <a:highlight>
                            <a:srgbClr val="1E1E1E"/>
                          </a:highlight>
                          <a:latin typeface=".AppleSystemUIFont"/>
                        </a:rPr>
                        <a:t>The Bewlay Brothers - 2015 Remaster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David Bowie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Hunky Dory</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164136409"/>
                  </a:ext>
                </a:extLst>
              </a:tr>
              <a:tr h="0">
                <a:tc>
                  <a:txBody>
                    <a:bodyPr/>
                    <a:lstStyle/>
                    <a:p>
                      <a:pPr algn="l"/>
                      <a:r>
                        <a:rPr lang="en-GB" sz="1000" b="0" i="0">
                          <a:solidFill>
                            <a:srgbClr val="FFFFFF"/>
                          </a:solidFill>
                          <a:effectLst/>
                          <a:highlight>
                            <a:srgbClr val="1E1E1E"/>
                          </a:highlight>
                          <a:latin typeface=".AppleSystemUIFont"/>
                        </a:rPr>
                        <a:t>Black Dragon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The Vines</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Future Primitive</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095479580"/>
                  </a:ext>
                </a:extLst>
              </a:tr>
              <a:tr h="0">
                <a:tc>
                  <a:txBody>
                    <a:bodyPr/>
                    <a:lstStyle/>
                    <a:p>
                      <a:pPr algn="l"/>
                      <a:r>
                        <a:rPr lang="en-GB" sz="1000" b="0" i="0">
                          <a:solidFill>
                            <a:srgbClr val="FFFFFF"/>
                          </a:solidFill>
                          <a:effectLst/>
                          <a:highlight>
                            <a:srgbClr val="1E1E1E"/>
                          </a:highlight>
                          <a:latin typeface=".AppleSystemUIFont"/>
                        </a:rPr>
                        <a:t>Kyle (Northern Line)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Fred again..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Actual Life Piano EP (April 14 - December 17 2020)</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3235053957"/>
                  </a:ext>
                </a:extLst>
              </a:tr>
              <a:tr h="0">
                <a:tc>
                  <a:txBody>
                    <a:bodyPr/>
                    <a:lstStyle/>
                    <a:p>
                      <a:pPr algn="l"/>
                      <a:r>
                        <a:rPr lang="en-GB" sz="1000" b="0" i="0">
                          <a:solidFill>
                            <a:srgbClr val="FFFFFF"/>
                          </a:solidFill>
                          <a:effectLst/>
                          <a:highlight>
                            <a:srgbClr val="1E1E1E"/>
                          </a:highlight>
                          <a:latin typeface=".AppleSystemUIFont"/>
                        </a:rPr>
                        <a:t>Death On Two Legs (Dedicated To...) - Remastered 2011</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Queen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A Night At The Opera</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3807738383"/>
                  </a:ext>
                </a:extLst>
              </a:tr>
              <a:tr h="0">
                <a:tc>
                  <a:txBody>
                    <a:bodyPr/>
                    <a:lstStyle/>
                    <a:p>
                      <a:pPr algn="l"/>
                      <a:r>
                        <a:rPr lang="en-GB" sz="1000" b="0" i="0">
                          <a:solidFill>
                            <a:srgbClr val="FFFFFF"/>
                          </a:solidFill>
                          <a:effectLst/>
                          <a:highlight>
                            <a:srgbClr val="1E1E1E"/>
                          </a:highlight>
                          <a:latin typeface=".AppleSystemUIFont"/>
                        </a:rPr>
                        <a:t>The Man Who Sold the World</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Midge Ure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No Regrets</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4184753314"/>
                  </a:ext>
                </a:extLst>
              </a:tr>
              <a:tr h="0">
                <a:tc>
                  <a:txBody>
                    <a:bodyPr/>
                    <a:lstStyle/>
                    <a:p>
                      <a:pPr algn="l"/>
                      <a:r>
                        <a:rPr lang="en-GB" sz="1000" b="0" i="0">
                          <a:solidFill>
                            <a:srgbClr val="FFFFFF"/>
                          </a:solidFill>
                          <a:effectLst/>
                          <a:highlight>
                            <a:srgbClr val="1E1E1E"/>
                          </a:highlight>
                          <a:latin typeface=".AppleSystemUIFont"/>
                        </a:rPr>
                        <a:t>Song to the Siren - Take 7</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Tim Buckley</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Works In Progress</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1796817363"/>
                  </a:ext>
                </a:extLst>
              </a:tr>
              <a:tr h="0">
                <a:tc>
                  <a:txBody>
                    <a:bodyPr/>
                    <a:lstStyle/>
                    <a:p>
                      <a:pPr algn="l"/>
                      <a:r>
                        <a:rPr lang="en-GB" sz="1000" b="0" i="0">
                          <a:solidFill>
                            <a:srgbClr val="FFFFFF"/>
                          </a:solidFill>
                          <a:effectLst/>
                          <a:highlight>
                            <a:srgbClr val="1E1E1E"/>
                          </a:highlight>
                          <a:latin typeface=".AppleSystemUIFont"/>
                        </a:rPr>
                        <a:t>Bullet With Butterfly Wings - Remastered 2012</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The Smashing Pumpkins</a:t>
                      </a:r>
                    </a:p>
                  </a:txBody>
                  <a:tcPr marL="19050" marR="19050" marT="19050" marB="19050" anchor="ctr">
                    <a:lnL>
                      <a:noFill/>
                    </a:lnL>
                    <a:lnR>
                      <a:noFill/>
                    </a:lnR>
                    <a:lnT>
                      <a:noFill/>
                    </a:lnT>
                    <a:lnB>
                      <a:noFill/>
                    </a:lnB>
                    <a:solidFill>
                      <a:srgbClr val="1E1E1E"/>
                    </a:solidFill>
                  </a:tcPr>
                </a:tc>
                <a:tc>
                  <a:txBody>
                    <a:bodyPr/>
                    <a:lstStyle/>
                    <a:p>
                      <a:pPr algn="l"/>
                      <a:r>
                        <a:rPr lang="en-GB" sz="1000" b="0" i="0" dirty="0">
                          <a:solidFill>
                            <a:srgbClr val="FFFFFF"/>
                          </a:solidFill>
                          <a:effectLst/>
                          <a:highlight>
                            <a:srgbClr val="1E1E1E"/>
                          </a:highlight>
                          <a:latin typeface=".AppleSystemUIFont"/>
                        </a:rPr>
                        <a:t>Mellon Collie And The Infinite Sadness</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1110614872"/>
                  </a:ext>
                </a:extLst>
              </a:tr>
            </a:tbl>
          </a:graphicData>
        </a:graphic>
      </p:graphicFrame>
    </p:spTree>
    <p:extLst>
      <p:ext uri="{BB962C8B-B14F-4D97-AF65-F5344CB8AC3E}">
        <p14:creationId xmlns:p14="http://schemas.microsoft.com/office/powerpoint/2010/main" val="3962038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BBA4-BA8C-4B6D-168C-793F3636E968}"/>
              </a:ext>
            </a:extLst>
          </p:cNvPr>
          <p:cNvSpPr>
            <a:spLocks noGrp="1"/>
          </p:cNvSpPr>
          <p:nvPr>
            <p:ph type="title"/>
          </p:nvPr>
        </p:nvSpPr>
        <p:spPr>
          <a:xfrm>
            <a:off x="1371600" y="685800"/>
            <a:ext cx="9601200" cy="811530"/>
          </a:xfrm>
        </p:spPr>
        <p:txBody>
          <a:bodyPr/>
          <a:lstStyle/>
          <a:p>
            <a:r>
              <a:rPr lang="en-US" dirty="0"/>
              <a:t>Let’s join these tables together!</a:t>
            </a:r>
          </a:p>
        </p:txBody>
      </p:sp>
      <p:graphicFrame>
        <p:nvGraphicFramePr>
          <p:cNvPr id="6" name="Table 5">
            <a:extLst>
              <a:ext uri="{FF2B5EF4-FFF2-40B4-BE49-F238E27FC236}">
                <a16:creationId xmlns:a16="http://schemas.microsoft.com/office/drawing/2014/main" id="{066E3738-86D5-4559-8C3F-5AAA6D28C41F}"/>
              </a:ext>
            </a:extLst>
          </p:cNvPr>
          <p:cNvGraphicFramePr>
            <a:graphicFrameLocks noGrp="1"/>
          </p:cNvGraphicFramePr>
          <p:nvPr/>
        </p:nvGraphicFramePr>
        <p:xfrm>
          <a:off x="1442646" y="2020550"/>
          <a:ext cx="9377754" cy="1264920"/>
        </p:xfrm>
        <a:graphic>
          <a:graphicData uri="http://schemas.openxmlformats.org/drawingml/2006/table">
            <a:tbl>
              <a:tblPr>
                <a:tableStyleId>{2D5ABB26-0587-4C30-8999-92F81FD0307C}</a:tableStyleId>
              </a:tblPr>
              <a:tblGrid>
                <a:gridCol w="2370138">
                  <a:extLst>
                    <a:ext uri="{9D8B030D-6E8A-4147-A177-3AD203B41FA5}">
                      <a16:colId xmlns:a16="http://schemas.microsoft.com/office/drawing/2014/main" val="3684837195"/>
                    </a:ext>
                  </a:extLst>
                </a:gridCol>
                <a:gridCol w="1366838">
                  <a:extLst>
                    <a:ext uri="{9D8B030D-6E8A-4147-A177-3AD203B41FA5}">
                      <a16:colId xmlns:a16="http://schemas.microsoft.com/office/drawing/2014/main" val="468151377"/>
                    </a:ext>
                  </a:extLst>
                </a:gridCol>
                <a:gridCol w="1126808">
                  <a:extLst>
                    <a:ext uri="{9D8B030D-6E8A-4147-A177-3AD203B41FA5}">
                      <a16:colId xmlns:a16="http://schemas.microsoft.com/office/drawing/2014/main" val="912138870"/>
                    </a:ext>
                  </a:extLst>
                </a:gridCol>
                <a:gridCol w="1402207">
                  <a:extLst>
                    <a:ext uri="{9D8B030D-6E8A-4147-A177-3AD203B41FA5}">
                      <a16:colId xmlns:a16="http://schemas.microsoft.com/office/drawing/2014/main" val="505455479"/>
                    </a:ext>
                  </a:extLst>
                </a:gridCol>
                <a:gridCol w="1890890">
                  <a:extLst>
                    <a:ext uri="{9D8B030D-6E8A-4147-A177-3AD203B41FA5}">
                      <a16:colId xmlns:a16="http://schemas.microsoft.com/office/drawing/2014/main" val="159376387"/>
                    </a:ext>
                  </a:extLst>
                </a:gridCol>
                <a:gridCol w="1220873">
                  <a:extLst>
                    <a:ext uri="{9D8B030D-6E8A-4147-A177-3AD203B41FA5}">
                      <a16:colId xmlns:a16="http://schemas.microsoft.com/office/drawing/2014/main" val="445052288"/>
                    </a:ext>
                  </a:extLst>
                </a:gridCol>
              </a:tblGrid>
              <a:tr h="0">
                <a:tc>
                  <a:txBody>
                    <a:bodyPr/>
                    <a:lstStyle/>
                    <a:p>
                      <a:r>
                        <a:rPr lang="en-GB" dirty="0" err="1">
                          <a:solidFill>
                            <a:schemeClr val="tx1"/>
                          </a:solidFill>
                        </a:rPr>
                        <a:t>spotify_track_uri</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timestamp</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ms_played</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conn_country</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shuffle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skipped</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999023"/>
                  </a:ext>
                </a:extLst>
              </a:tr>
              <a:tr h="0">
                <a:tc>
                  <a:txBody>
                    <a:bodyPr/>
                    <a:lstStyle/>
                    <a:p>
                      <a:pPr algn="l"/>
                      <a:r>
                        <a:rPr lang="en-GB" sz="1000" b="0">
                          <a:solidFill>
                            <a:schemeClr val="tx1"/>
                          </a:solidFill>
                          <a:effectLst/>
                        </a:rPr>
                        <a:t>spotify:track:1FLxW6LI6PZK8InYyYFULw</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2014-04-27T10:33:56Z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230106</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076150"/>
                  </a:ext>
                </a:extLst>
              </a:tr>
              <a:tr h="0">
                <a:tc>
                  <a:txBody>
                    <a:bodyPr/>
                    <a:lstStyle/>
                    <a:p>
                      <a:pPr algn="l"/>
                      <a:r>
                        <a:rPr lang="en-GB" sz="1000" b="0" dirty="0">
                          <a:solidFill>
                            <a:schemeClr val="tx1"/>
                          </a:solidFill>
                          <a:effectLst/>
                        </a:rPr>
                        <a:t>spotify:track:4RvWPyQ5RL0ao9LPZeSouE</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2020-12-15T17:33:22Z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251262</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9839648"/>
                  </a:ext>
                </a:extLst>
              </a:tr>
              <a:tr h="0">
                <a:tc>
                  <a:txBody>
                    <a:bodyPr/>
                    <a:lstStyle/>
                    <a:p>
                      <a:pPr algn="l"/>
                      <a:r>
                        <a:rPr lang="en-GB" sz="1000" b="0">
                          <a:solidFill>
                            <a:schemeClr val="tx1"/>
                          </a:solidFill>
                          <a:effectLst/>
                        </a:rPr>
                        <a:t>spotify:track:2OQpQTRogZ1AhnUHJiT9Nb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2020-07-29T12:17:32Z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153463</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27599"/>
                  </a:ext>
                </a:extLst>
              </a:tr>
              <a:tr h="0">
                <a:tc>
                  <a:txBody>
                    <a:bodyPr/>
                    <a:lstStyle/>
                    <a:p>
                      <a:pPr algn="l"/>
                      <a:r>
                        <a:rPr lang="en-GB" sz="1000" b="0">
                          <a:solidFill>
                            <a:schemeClr val="tx1"/>
                          </a:solidFill>
                          <a:effectLst/>
                        </a:rPr>
                        <a:t>spotify:track:2pDKE8Q40TDGPl1O11DKKn</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2022-08-28T09:45:05Z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8046</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dirty="0">
                          <a:solidFill>
                            <a:schemeClr val="tx1"/>
                          </a:solidFill>
                          <a:effectLst/>
                        </a:rPr>
                        <a:t>GB</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62801"/>
                  </a:ext>
                </a:extLst>
              </a:tr>
              <a:tr h="0">
                <a:tc>
                  <a:txBody>
                    <a:bodyPr/>
                    <a:lstStyle/>
                    <a:p>
                      <a:pPr algn="l"/>
                      <a:r>
                        <a:rPr lang="en-GB" sz="1000" b="0">
                          <a:solidFill>
                            <a:schemeClr val="tx1"/>
                          </a:solidFill>
                          <a:effectLst/>
                        </a:rPr>
                        <a:t>spotify:track:735rjks7kQgWCjTQlIHMuH</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2020-11-13T15:29:47Z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768</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dirty="0">
                          <a:solidFill>
                            <a:schemeClr val="tx1"/>
                          </a:solidFill>
                          <a:effectLst/>
                        </a:rPr>
                        <a:t>NA</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6747001"/>
                  </a:ext>
                </a:extLst>
              </a:tr>
            </a:tbl>
          </a:graphicData>
        </a:graphic>
      </p:graphicFrame>
      <p:sp>
        <p:nvSpPr>
          <p:cNvPr id="7" name="TextBox 6">
            <a:extLst>
              <a:ext uri="{FF2B5EF4-FFF2-40B4-BE49-F238E27FC236}">
                <a16:creationId xmlns:a16="http://schemas.microsoft.com/office/drawing/2014/main" id="{F565F548-5747-0E86-B2F6-83B2DE7D0FF0}"/>
              </a:ext>
            </a:extLst>
          </p:cNvPr>
          <p:cNvSpPr txBox="1"/>
          <p:nvPr/>
        </p:nvSpPr>
        <p:spPr>
          <a:xfrm>
            <a:off x="1371600" y="1497330"/>
            <a:ext cx="1262140" cy="523220"/>
          </a:xfrm>
          <a:prstGeom prst="rect">
            <a:avLst/>
          </a:prstGeom>
          <a:noFill/>
        </p:spPr>
        <p:txBody>
          <a:bodyPr wrap="none" rtlCol="0">
            <a:spAutoFit/>
          </a:bodyPr>
          <a:lstStyle/>
          <a:p>
            <a:r>
              <a:rPr lang="en-US" sz="2800" dirty="0"/>
              <a:t>Listens</a:t>
            </a:r>
            <a:endParaRPr lang="en-US" sz="1200" dirty="0"/>
          </a:p>
        </p:txBody>
      </p:sp>
      <p:graphicFrame>
        <p:nvGraphicFramePr>
          <p:cNvPr id="8" name="Table 7">
            <a:extLst>
              <a:ext uri="{FF2B5EF4-FFF2-40B4-BE49-F238E27FC236}">
                <a16:creationId xmlns:a16="http://schemas.microsoft.com/office/drawing/2014/main" id="{8EA02315-F4EC-8564-AA76-0EC623C2993D}"/>
              </a:ext>
            </a:extLst>
          </p:cNvPr>
          <p:cNvGraphicFramePr>
            <a:graphicFrameLocks noGrp="1"/>
          </p:cNvGraphicFramePr>
          <p:nvPr/>
        </p:nvGraphicFramePr>
        <p:xfrm>
          <a:off x="1442646" y="4331910"/>
          <a:ext cx="6813234" cy="1264920"/>
        </p:xfrm>
        <a:graphic>
          <a:graphicData uri="http://schemas.openxmlformats.org/drawingml/2006/table">
            <a:tbl>
              <a:tblPr>
                <a:tableStyleId>{2D5ABB26-0587-4C30-8999-92F81FD0307C}</a:tableStyleId>
              </a:tblPr>
              <a:tblGrid>
                <a:gridCol w="1949450">
                  <a:extLst>
                    <a:ext uri="{9D8B030D-6E8A-4147-A177-3AD203B41FA5}">
                      <a16:colId xmlns:a16="http://schemas.microsoft.com/office/drawing/2014/main" val="3684837195"/>
                    </a:ext>
                  </a:extLst>
                </a:gridCol>
                <a:gridCol w="1260158">
                  <a:extLst>
                    <a:ext uri="{9D8B030D-6E8A-4147-A177-3AD203B41FA5}">
                      <a16:colId xmlns:a16="http://schemas.microsoft.com/office/drawing/2014/main" val="468151377"/>
                    </a:ext>
                  </a:extLst>
                </a:gridCol>
                <a:gridCol w="1373188">
                  <a:extLst>
                    <a:ext uri="{9D8B030D-6E8A-4147-A177-3AD203B41FA5}">
                      <a16:colId xmlns:a16="http://schemas.microsoft.com/office/drawing/2014/main" val="912138870"/>
                    </a:ext>
                  </a:extLst>
                </a:gridCol>
                <a:gridCol w="2230438">
                  <a:extLst>
                    <a:ext uri="{9D8B030D-6E8A-4147-A177-3AD203B41FA5}">
                      <a16:colId xmlns:a16="http://schemas.microsoft.com/office/drawing/2014/main" val="505455479"/>
                    </a:ext>
                  </a:extLst>
                </a:gridCol>
              </a:tblGrid>
              <a:tr h="0">
                <a:tc>
                  <a:txBody>
                    <a:bodyPr/>
                    <a:lstStyle/>
                    <a:p>
                      <a:r>
                        <a:rPr lang="en-GB">
                          <a:solidFill>
                            <a:schemeClr val="tx1"/>
                          </a:solidFill>
                        </a:rPr>
                        <a:t>song_name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artist_name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album_name</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spotify_track_uri</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999023"/>
                  </a:ext>
                </a:extLst>
              </a:tr>
              <a:tr h="0">
                <a:tc>
                  <a:txBody>
                    <a:bodyPr/>
                    <a:lstStyle/>
                    <a:p>
                      <a:pPr algn="l"/>
                      <a:r>
                        <a:rPr lang="en-GB" sz="1000" b="0" i="0">
                          <a:solidFill>
                            <a:schemeClr val="tx1"/>
                          </a:solidFill>
                          <a:effectLst/>
                          <a:latin typeface=".AppleSystemUIFont"/>
                        </a:rPr>
                        <a:t>Malibu</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Hole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Celebrity Skin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spotify:track:1FLxW6LI6PZK8InYyYFULw</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076150"/>
                  </a:ext>
                </a:extLst>
              </a:tr>
              <a:tr h="0">
                <a:tc>
                  <a:txBody>
                    <a:bodyPr/>
                    <a:lstStyle/>
                    <a:p>
                      <a:pPr algn="l"/>
                      <a:r>
                        <a:rPr lang="en-GB" sz="1000" b="0" i="0">
                          <a:solidFill>
                            <a:schemeClr val="tx1"/>
                          </a:solidFill>
                          <a:effectLst/>
                          <a:latin typeface=".AppleSystemUIFont"/>
                        </a:rPr>
                        <a:t>Everybody Wants To Rule The World</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Tears For Fears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Songs From The Big Chair</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spotify:track:4RvWPyQ5RL0ao9LPZeSouE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9839648"/>
                  </a:ext>
                </a:extLst>
              </a:tr>
              <a:tr h="0">
                <a:tc>
                  <a:txBody>
                    <a:bodyPr/>
                    <a:lstStyle/>
                    <a:p>
                      <a:pPr algn="l"/>
                      <a:r>
                        <a:rPr lang="en-GB" sz="1000" b="0" i="0" dirty="0">
                          <a:solidFill>
                            <a:schemeClr val="tx1"/>
                          </a:solidFill>
                          <a:effectLst/>
                          <a:latin typeface=".AppleSystemUIFont"/>
                        </a:rPr>
                        <a:t>Heavy Balloon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Fiona Apple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Fetch The Bolt Cutters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spotify:track:2OQpQTRogZ1AhnUHJiT9Nb</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27599"/>
                  </a:ext>
                </a:extLst>
              </a:tr>
              <a:tr h="0">
                <a:tc>
                  <a:txBody>
                    <a:bodyPr/>
                    <a:lstStyle/>
                    <a:p>
                      <a:pPr algn="l"/>
                      <a:r>
                        <a:rPr lang="en-GB" sz="1000" b="0" i="0">
                          <a:solidFill>
                            <a:schemeClr val="tx1"/>
                          </a:solidFill>
                          <a:effectLst/>
                          <a:latin typeface=".AppleSystemUIFont"/>
                        </a:rPr>
                        <a:t>Shameika</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Fiona Apple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Fetch The Bolt Cutters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spotify:track:2pDKE8Q40TDGPl1O11DKKn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62801"/>
                  </a:ext>
                </a:extLst>
              </a:tr>
              <a:tr h="0">
                <a:tc>
                  <a:txBody>
                    <a:bodyPr/>
                    <a:lstStyle/>
                    <a:p>
                      <a:pPr algn="l"/>
                      <a:r>
                        <a:rPr lang="en-GB" sz="1000" b="0" i="0">
                          <a:solidFill>
                            <a:schemeClr val="tx1"/>
                          </a:solidFill>
                          <a:effectLst/>
                          <a:latin typeface=".AppleSystemUIFont"/>
                        </a:rPr>
                        <a:t>Head over Feet - 2015 Remaster</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Alanis Morissette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Jagged Little Pill</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dirty="0">
                          <a:solidFill>
                            <a:schemeClr val="tx1"/>
                          </a:solidFill>
                          <a:effectLst/>
                          <a:latin typeface=".AppleSystemUIFont"/>
                        </a:rPr>
                        <a:t>spotify:track:735rjks7kQgWCjTQlIHMuH</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6747001"/>
                  </a:ext>
                </a:extLst>
              </a:tr>
            </a:tbl>
          </a:graphicData>
        </a:graphic>
      </p:graphicFrame>
      <p:sp>
        <p:nvSpPr>
          <p:cNvPr id="9" name="TextBox 8">
            <a:extLst>
              <a:ext uri="{FF2B5EF4-FFF2-40B4-BE49-F238E27FC236}">
                <a16:creationId xmlns:a16="http://schemas.microsoft.com/office/drawing/2014/main" id="{3D45087B-13AF-F6FF-FDA2-623710681F5F}"/>
              </a:ext>
            </a:extLst>
          </p:cNvPr>
          <p:cNvSpPr txBox="1"/>
          <p:nvPr/>
        </p:nvSpPr>
        <p:spPr>
          <a:xfrm>
            <a:off x="1371600" y="3808690"/>
            <a:ext cx="1112805" cy="523220"/>
          </a:xfrm>
          <a:prstGeom prst="rect">
            <a:avLst/>
          </a:prstGeom>
          <a:noFill/>
        </p:spPr>
        <p:txBody>
          <a:bodyPr wrap="none" rtlCol="0">
            <a:spAutoFit/>
          </a:bodyPr>
          <a:lstStyle/>
          <a:p>
            <a:r>
              <a:rPr lang="en-US" sz="2800" dirty="0"/>
              <a:t>Songs</a:t>
            </a:r>
            <a:endParaRPr lang="en-US" sz="1200" dirty="0"/>
          </a:p>
        </p:txBody>
      </p:sp>
      <p:cxnSp>
        <p:nvCxnSpPr>
          <p:cNvPr id="4" name="Straight Arrow Connector 3">
            <a:extLst>
              <a:ext uri="{FF2B5EF4-FFF2-40B4-BE49-F238E27FC236}">
                <a16:creationId xmlns:a16="http://schemas.microsoft.com/office/drawing/2014/main" id="{1EA9ED66-25AF-EEFC-3023-014CA42071AF}"/>
              </a:ext>
            </a:extLst>
          </p:cNvPr>
          <p:cNvCxnSpPr/>
          <p:nvPr/>
        </p:nvCxnSpPr>
        <p:spPr>
          <a:xfrm>
            <a:off x="2633740" y="3285470"/>
            <a:ext cx="4261046" cy="104644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0863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C368-2F53-65F5-EC64-27B174F3AC2B}"/>
              </a:ext>
            </a:extLst>
          </p:cNvPr>
          <p:cNvSpPr>
            <a:spLocks noGrp="1"/>
          </p:cNvSpPr>
          <p:nvPr>
            <p:ph type="title"/>
          </p:nvPr>
        </p:nvSpPr>
        <p:spPr/>
        <p:txBody>
          <a:bodyPr/>
          <a:lstStyle/>
          <a:p>
            <a:r>
              <a:rPr lang="en-US" dirty="0"/>
              <a:t>A quick overview of joining</a:t>
            </a:r>
          </a:p>
        </p:txBody>
      </p:sp>
      <p:pic>
        <p:nvPicPr>
          <p:cNvPr id="5" name="Content Placeholder 4" descr="Venn diagrams showing the different types ">
            <a:extLst>
              <a:ext uri="{FF2B5EF4-FFF2-40B4-BE49-F238E27FC236}">
                <a16:creationId xmlns:a16="http://schemas.microsoft.com/office/drawing/2014/main" id="{F6ED2DB4-3842-AE29-7A00-F9AA0F54E50E}"/>
              </a:ext>
            </a:extLst>
          </p:cNvPr>
          <p:cNvPicPr>
            <a:picLocks noGrp="1" noChangeAspect="1"/>
          </p:cNvPicPr>
          <p:nvPr>
            <p:ph idx="1"/>
          </p:nvPr>
        </p:nvPicPr>
        <p:blipFill>
          <a:blip r:embed="rId2"/>
          <a:stretch>
            <a:fillRect/>
          </a:stretch>
        </p:blipFill>
        <p:spPr>
          <a:xfrm>
            <a:off x="1371600" y="1638299"/>
            <a:ext cx="9601200" cy="4353421"/>
          </a:xfrm>
        </p:spPr>
      </p:pic>
      <p:sp>
        <p:nvSpPr>
          <p:cNvPr id="6" name="TextBox 5">
            <a:extLst>
              <a:ext uri="{FF2B5EF4-FFF2-40B4-BE49-F238E27FC236}">
                <a16:creationId xmlns:a16="http://schemas.microsoft.com/office/drawing/2014/main" id="{13587E3E-597C-D768-81EA-C52C60BD5772}"/>
              </a:ext>
            </a:extLst>
          </p:cNvPr>
          <p:cNvSpPr txBox="1"/>
          <p:nvPr/>
        </p:nvSpPr>
        <p:spPr>
          <a:xfrm>
            <a:off x="1371600" y="6307494"/>
            <a:ext cx="5751383" cy="369332"/>
          </a:xfrm>
          <a:prstGeom prst="rect">
            <a:avLst/>
          </a:prstGeom>
          <a:noFill/>
        </p:spPr>
        <p:txBody>
          <a:bodyPr wrap="none" rtlCol="0">
            <a:spAutoFit/>
          </a:bodyPr>
          <a:lstStyle/>
          <a:p>
            <a:r>
              <a:rPr lang="en-US" dirty="0"/>
              <a:t>Taken from https://www.w3schools.com/</a:t>
            </a:r>
            <a:r>
              <a:rPr lang="en-US" dirty="0" err="1"/>
              <a:t>sql</a:t>
            </a:r>
            <a:r>
              <a:rPr lang="en-US" dirty="0"/>
              <a:t>/</a:t>
            </a:r>
            <a:r>
              <a:rPr lang="en-US" dirty="0" err="1"/>
              <a:t>sql_join.asp</a:t>
            </a:r>
            <a:endParaRPr lang="en-US" dirty="0"/>
          </a:p>
        </p:txBody>
      </p:sp>
    </p:spTree>
    <p:extLst>
      <p:ext uri="{BB962C8B-B14F-4D97-AF65-F5344CB8AC3E}">
        <p14:creationId xmlns:p14="http://schemas.microsoft.com/office/powerpoint/2010/main" val="3386425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keep building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286000"/>
            <a:ext cx="10294883" cy="3581400"/>
          </a:xfrm>
        </p:spPr>
        <p:txBody>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timestamp</a:t>
            </a:r>
          </a:p>
          <a:p>
            <a:pPr marL="0" indent="0">
              <a:buNone/>
            </a:pPr>
            <a:r>
              <a:rPr lang="en-US" dirty="0">
                <a:latin typeface="Consolas" panose="020B0609020204030204" pitchFamily="49" charset="0"/>
                <a:cs typeface="Consolas" panose="020B0609020204030204" pitchFamily="49" charset="0"/>
              </a:rPr>
              <a:t>FROM songs</a:t>
            </a:r>
          </a:p>
          <a:p>
            <a:pPr marL="0" indent="0">
              <a:buNone/>
            </a:pPr>
            <a:r>
              <a:rPr lang="en-US" b="1" dirty="0">
                <a:latin typeface="Consolas" panose="020B0609020204030204" pitchFamily="49" charset="0"/>
                <a:cs typeface="Consolas" panose="020B0609020204030204" pitchFamily="49" charset="0"/>
              </a:rPr>
              <a:t>INNER JOIN listens ON </a:t>
            </a:r>
            <a:r>
              <a:rPr lang="en-US" b="1" dirty="0" err="1">
                <a:latin typeface="Consolas" panose="020B0609020204030204" pitchFamily="49" charset="0"/>
                <a:cs typeface="Consolas" panose="020B0609020204030204" pitchFamily="49" charset="0"/>
              </a:rPr>
              <a:t>listens.spotify_track_uri</a:t>
            </a:r>
            <a:r>
              <a:rPr lang="en-US" b="1" dirty="0">
                <a:latin typeface="Consolas" panose="020B0609020204030204" pitchFamily="49" charset="0"/>
                <a:cs typeface="Consolas" panose="020B0609020204030204" pitchFamily="49" charset="0"/>
              </a:rPr>
              <a:t> = </a:t>
            </a:r>
            <a:r>
              <a:rPr lang="en-US" b="1" dirty="0" err="1">
                <a:latin typeface="Consolas" panose="020B0609020204030204" pitchFamily="49" charset="0"/>
                <a:cs typeface="Consolas" panose="020B0609020204030204" pitchFamily="49" charset="0"/>
              </a:rPr>
              <a:t>songs.spotify_track_uri</a:t>
            </a:r>
            <a:endParaRPr lang="en-US" b="1"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LIMIT 100;</a:t>
            </a:r>
          </a:p>
        </p:txBody>
      </p:sp>
    </p:spTree>
    <p:extLst>
      <p:ext uri="{BB962C8B-B14F-4D97-AF65-F5344CB8AC3E}">
        <p14:creationId xmlns:p14="http://schemas.microsoft.com/office/powerpoint/2010/main" val="337411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8D33-7FF4-BA39-B748-DBBC92CC61EC}"/>
              </a:ext>
            </a:extLst>
          </p:cNvPr>
          <p:cNvSpPr>
            <a:spLocks noGrp="1"/>
          </p:cNvSpPr>
          <p:nvPr>
            <p:ph type="title"/>
          </p:nvPr>
        </p:nvSpPr>
        <p:spPr/>
        <p:txBody>
          <a:bodyPr/>
          <a:lstStyle/>
          <a:p>
            <a:r>
              <a:rPr lang="en-US" dirty="0"/>
              <a:t>What are we going to do today?</a:t>
            </a:r>
          </a:p>
        </p:txBody>
      </p:sp>
      <p:sp>
        <p:nvSpPr>
          <p:cNvPr id="3" name="Content Placeholder 2">
            <a:extLst>
              <a:ext uri="{FF2B5EF4-FFF2-40B4-BE49-F238E27FC236}">
                <a16:creationId xmlns:a16="http://schemas.microsoft.com/office/drawing/2014/main" id="{6470064B-CF91-8024-EB32-DF2F2678E5A6}"/>
              </a:ext>
            </a:extLst>
          </p:cNvPr>
          <p:cNvSpPr>
            <a:spLocks noGrp="1"/>
          </p:cNvSpPr>
          <p:nvPr>
            <p:ph idx="1"/>
          </p:nvPr>
        </p:nvSpPr>
        <p:spPr/>
        <p:txBody>
          <a:bodyPr/>
          <a:lstStyle/>
          <a:p>
            <a:r>
              <a:rPr lang="en-GB" sz="4000" kern="100" dirty="0">
                <a:effectLst/>
                <a:latin typeface="Aptos" panose="020B0004020202020204" pitchFamily="34" charset="0"/>
                <a:ea typeface="Aptos" panose="020B0004020202020204" pitchFamily="34" charset="0"/>
                <a:cs typeface="Times New Roman" panose="02020603050405020304" pitchFamily="18" charset="0"/>
              </a:rPr>
              <a:t>SQL</a:t>
            </a:r>
            <a:r>
              <a:rPr lang="en-GB" sz="4000" kern="100" dirty="0">
                <a:latin typeface="Aptos" panose="020B0004020202020204" pitchFamily="34" charset="0"/>
                <a:ea typeface="Aptos" panose="020B0004020202020204" pitchFamily="34" charset="0"/>
                <a:cs typeface="Times New Roman" panose="02020603050405020304" pitchFamily="18" charset="0"/>
              </a:rPr>
              <a:t>: what is it and why use it?</a:t>
            </a:r>
            <a:endParaRPr lang="en-GB" sz="40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4000" kern="100" dirty="0">
                <a:latin typeface="Aptos" panose="020B0004020202020204" pitchFamily="34" charset="0"/>
                <a:ea typeface="Aptos" panose="020B0004020202020204" pitchFamily="34" charset="0"/>
                <a:cs typeface="Times New Roman" panose="02020603050405020304" pitchFamily="18" charset="0"/>
              </a:rPr>
              <a:t>Basic SQL statements</a:t>
            </a:r>
          </a:p>
          <a:p>
            <a:r>
              <a:rPr lang="en-GB" sz="4000" kern="100" dirty="0">
                <a:latin typeface="Aptos" panose="020B0004020202020204" pitchFamily="34" charset="0"/>
                <a:ea typeface="Aptos" panose="020B0004020202020204" pitchFamily="34" charset="0"/>
                <a:cs typeface="Times New Roman" panose="02020603050405020304" pitchFamily="18" charset="0"/>
              </a:rPr>
              <a:t>Using SQL and R together</a:t>
            </a:r>
            <a:endParaRPr lang="en-GB" sz="4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5523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keep building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286000"/>
            <a:ext cx="10294883" cy="3581400"/>
          </a:xfrm>
        </p:spPr>
        <p:txBody>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timestamp</a:t>
            </a:r>
          </a:p>
          <a:p>
            <a:pPr marL="0" indent="0">
              <a:buNone/>
            </a:pPr>
            <a:r>
              <a:rPr lang="en-US" dirty="0">
                <a:latin typeface="Consolas" panose="020B0609020204030204" pitchFamily="49" charset="0"/>
                <a:cs typeface="Consolas" panose="020B0609020204030204" pitchFamily="49" charset="0"/>
              </a:rPr>
              <a:t>FROM songs</a:t>
            </a:r>
          </a:p>
          <a:p>
            <a:pPr marL="0" indent="0">
              <a:buNone/>
            </a:pPr>
            <a:r>
              <a:rPr lang="en-US" b="1" dirty="0">
                <a:latin typeface="Consolas" panose="020B0609020204030204" pitchFamily="49" charset="0"/>
                <a:cs typeface="Consolas" panose="020B0609020204030204" pitchFamily="49" charset="0"/>
              </a:rPr>
              <a:t>INNER JOIN listens ON </a:t>
            </a:r>
            <a:r>
              <a:rPr lang="en-US" b="1" dirty="0" err="1">
                <a:latin typeface="Consolas" panose="020B0609020204030204" pitchFamily="49" charset="0"/>
                <a:cs typeface="Consolas" panose="020B0609020204030204" pitchFamily="49" charset="0"/>
              </a:rPr>
              <a:t>listens.spotify_track_uri</a:t>
            </a:r>
            <a:r>
              <a:rPr lang="en-US" b="1" dirty="0">
                <a:latin typeface="Consolas" panose="020B0609020204030204" pitchFamily="49" charset="0"/>
                <a:cs typeface="Consolas" panose="020B0609020204030204" pitchFamily="49" charset="0"/>
              </a:rPr>
              <a:t> = </a:t>
            </a:r>
            <a:r>
              <a:rPr lang="en-US" b="1" dirty="0" err="1">
                <a:latin typeface="Consolas" panose="020B0609020204030204" pitchFamily="49" charset="0"/>
                <a:cs typeface="Consolas" panose="020B0609020204030204" pitchFamily="49" charset="0"/>
              </a:rPr>
              <a:t>songs.spotify_track_uri</a:t>
            </a:r>
            <a:endParaRPr lang="en-US" b="1"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LIMIT 100;</a:t>
            </a:r>
          </a:p>
        </p:txBody>
      </p:sp>
      <p:graphicFrame>
        <p:nvGraphicFramePr>
          <p:cNvPr id="7" name="Table 6">
            <a:extLst>
              <a:ext uri="{FF2B5EF4-FFF2-40B4-BE49-F238E27FC236}">
                <a16:creationId xmlns:a16="http://schemas.microsoft.com/office/drawing/2014/main" id="{2C599FD4-DD17-BBE2-A618-5B63A80D8932}"/>
              </a:ext>
            </a:extLst>
          </p:cNvPr>
          <p:cNvGraphicFramePr>
            <a:graphicFrameLocks noGrp="1"/>
          </p:cNvGraphicFramePr>
          <p:nvPr>
            <p:extLst>
              <p:ext uri="{D42A27DB-BD31-4B8C-83A1-F6EECF244321}">
                <p14:modId xmlns:p14="http://schemas.microsoft.com/office/powerpoint/2010/main" val="1608333835"/>
              </p:ext>
            </p:extLst>
          </p:nvPr>
        </p:nvGraphicFramePr>
        <p:xfrm>
          <a:off x="1371600" y="4357776"/>
          <a:ext cx="9601200" cy="1645920"/>
        </p:xfrm>
        <a:graphic>
          <a:graphicData uri="http://schemas.openxmlformats.org/drawingml/2006/table">
            <a:tbl>
              <a:tblPr/>
              <a:tblGrid>
                <a:gridCol w="2400300">
                  <a:extLst>
                    <a:ext uri="{9D8B030D-6E8A-4147-A177-3AD203B41FA5}">
                      <a16:colId xmlns:a16="http://schemas.microsoft.com/office/drawing/2014/main" val="2755077206"/>
                    </a:ext>
                  </a:extLst>
                </a:gridCol>
                <a:gridCol w="2400300">
                  <a:extLst>
                    <a:ext uri="{9D8B030D-6E8A-4147-A177-3AD203B41FA5}">
                      <a16:colId xmlns:a16="http://schemas.microsoft.com/office/drawing/2014/main" val="2713724456"/>
                    </a:ext>
                  </a:extLst>
                </a:gridCol>
                <a:gridCol w="2400300">
                  <a:extLst>
                    <a:ext uri="{9D8B030D-6E8A-4147-A177-3AD203B41FA5}">
                      <a16:colId xmlns:a16="http://schemas.microsoft.com/office/drawing/2014/main" val="1968415372"/>
                    </a:ext>
                  </a:extLst>
                </a:gridCol>
                <a:gridCol w="2400300">
                  <a:extLst>
                    <a:ext uri="{9D8B030D-6E8A-4147-A177-3AD203B41FA5}">
                      <a16:colId xmlns:a16="http://schemas.microsoft.com/office/drawing/2014/main" val="233337051"/>
                    </a:ext>
                  </a:extLst>
                </a:gridCol>
              </a:tblGrid>
              <a:tr h="0">
                <a:tc>
                  <a:txBody>
                    <a:bodyPr/>
                    <a:lstStyle/>
                    <a:p>
                      <a:r>
                        <a:rPr lang="en-GB"/>
                        <a:t>song_name</a:t>
                      </a:r>
                    </a:p>
                  </a:txBody>
                  <a:tcPr marL="19050" marR="19050" marT="19050" marB="19050" anchor="ctr">
                    <a:lnL>
                      <a:noFill/>
                    </a:lnL>
                    <a:lnR>
                      <a:noFill/>
                    </a:lnR>
                    <a:lnT>
                      <a:noFill/>
                    </a:lnT>
                    <a:lnB>
                      <a:noFill/>
                    </a:lnB>
                    <a:noFill/>
                  </a:tcPr>
                </a:tc>
                <a:tc>
                  <a:txBody>
                    <a:bodyPr/>
                    <a:lstStyle/>
                    <a:p>
                      <a:r>
                        <a:rPr lang="en-GB"/>
                        <a:t>artist_name</a:t>
                      </a:r>
                    </a:p>
                  </a:txBody>
                  <a:tcPr marL="19050" marR="19050" marT="19050" marB="19050" anchor="ctr">
                    <a:lnL>
                      <a:noFill/>
                    </a:lnL>
                    <a:lnR>
                      <a:noFill/>
                    </a:lnR>
                    <a:lnT>
                      <a:noFill/>
                    </a:lnT>
                    <a:lnB>
                      <a:noFill/>
                    </a:lnB>
                    <a:noFill/>
                  </a:tcPr>
                </a:tc>
                <a:tc>
                  <a:txBody>
                    <a:bodyPr/>
                    <a:lstStyle/>
                    <a:p>
                      <a:r>
                        <a:rPr lang="en-GB"/>
                        <a:t>album_name</a:t>
                      </a:r>
                    </a:p>
                  </a:txBody>
                  <a:tcPr marL="19050" marR="19050" marT="19050" marB="19050" anchor="ctr">
                    <a:lnL>
                      <a:noFill/>
                    </a:lnL>
                    <a:lnR>
                      <a:noFill/>
                    </a:lnR>
                    <a:lnT>
                      <a:noFill/>
                    </a:lnT>
                    <a:lnB>
                      <a:noFill/>
                    </a:lnB>
                    <a:noFill/>
                  </a:tcPr>
                </a:tc>
                <a:tc>
                  <a:txBody>
                    <a:bodyPr/>
                    <a:lstStyle/>
                    <a:p>
                      <a:r>
                        <a:rPr lang="en-GB"/>
                        <a:t>timestamp</a:t>
                      </a:r>
                    </a:p>
                  </a:txBody>
                  <a:tcPr marL="19050" marR="19050" marT="19050" marB="19050" anchor="ctr">
                    <a:lnL>
                      <a:noFill/>
                    </a:lnL>
                    <a:lnR>
                      <a:noFill/>
                    </a:lnR>
                    <a:lnT>
                      <a:noFill/>
                    </a:lnT>
                    <a:lnB>
                      <a:noFill/>
                    </a:lnB>
                    <a:noFill/>
                  </a:tcPr>
                </a:tc>
                <a:extLst>
                  <a:ext uri="{0D108BD9-81ED-4DB2-BD59-A6C34878D82A}">
                    <a16:rowId xmlns:a16="http://schemas.microsoft.com/office/drawing/2014/main" val="4169362794"/>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2012-10-20T23:39:21Z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119869465"/>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2014-04-22T12:41:55Z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1667608338"/>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2014-04-23T09:45:02Z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354646523"/>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2014-04-24T17:09:16Z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851611736"/>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2014-04-24T19:02:18Z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3491819059"/>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2014-04-27T10:33:56Z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4026750984"/>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dirty="0">
                          <a:solidFill>
                            <a:srgbClr val="FFFFFF"/>
                          </a:solidFill>
                          <a:effectLst/>
                          <a:highlight>
                            <a:srgbClr val="1E1E1E"/>
                          </a:highlight>
                          <a:latin typeface=".AppleSystemUIFont"/>
                        </a:rPr>
                        <a:t>2014-04-29T18:13:30Z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469127598"/>
                  </a:ext>
                </a:extLst>
              </a:tr>
            </a:tbl>
          </a:graphicData>
        </a:graphic>
      </p:graphicFrame>
    </p:spTree>
    <p:extLst>
      <p:ext uri="{BB962C8B-B14F-4D97-AF65-F5344CB8AC3E}">
        <p14:creationId xmlns:p14="http://schemas.microsoft.com/office/powerpoint/2010/main" val="1296775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keep building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286000"/>
            <a:ext cx="10294883" cy="3581400"/>
          </a:xfrm>
        </p:spPr>
        <p:txBody>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timestamp</a:t>
            </a:r>
          </a:p>
          <a:p>
            <a:pPr marL="0" indent="0">
              <a:buNone/>
            </a:pPr>
            <a:r>
              <a:rPr lang="en-US" dirty="0">
                <a:latin typeface="Consolas" panose="020B0609020204030204" pitchFamily="49" charset="0"/>
                <a:cs typeface="Consolas" panose="020B0609020204030204" pitchFamily="49" charset="0"/>
              </a:rPr>
              <a:t>FROM songs</a:t>
            </a:r>
          </a:p>
          <a:p>
            <a:pPr marL="0" indent="0">
              <a:buNone/>
            </a:pPr>
            <a:r>
              <a:rPr lang="en-US" dirty="0">
                <a:latin typeface="Consolas" panose="020B0609020204030204" pitchFamily="49" charset="0"/>
                <a:cs typeface="Consolas" panose="020B0609020204030204" pitchFamily="49" charset="0"/>
              </a:rPr>
              <a:t>INNER JOIN listens </a:t>
            </a:r>
            <a:r>
              <a:rPr lang="en-US" b="1" dirty="0">
                <a:latin typeface="Consolas" panose="020B0609020204030204" pitchFamily="49" charset="0"/>
                <a:cs typeface="Consolas" panose="020B0609020204030204" pitchFamily="49" charset="0"/>
              </a:rPr>
              <a:t>l</a:t>
            </a:r>
            <a:r>
              <a:rPr lang="en-US" dirty="0">
                <a:latin typeface="Consolas" panose="020B0609020204030204" pitchFamily="49" charset="0"/>
                <a:cs typeface="Consolas" panose="020B0609020204030204" pitchFamily="49" charset="0"/>
              </a:rPr>
              <a:t> ON </a:t>
            </a:r>
            <a:r>
              <a:rPr lang="en-US" b="1" dirty="0" err="1">
                <a:latin typeface="Consolas" panose="020B0609020204030204" pitchFamily="49" charset="0"/>
                <a:cs typeface="Consolas" panose="020B0609020204030204" pitchFamily="49" charset="0"/>
              </a:rPr>
              <a:t>l.spotify_track_uri</a:t>
            </a:r>
            <a:r>
              <a:rPr lang="en-US" b="1" dirty="0">
                <a:latin typeface="Consolas" panose="020B0609020204030204" pitchFamily="49" charset="0"/>
                <a:cs typeface="Consolas" panose="020B0609020204030204" pitchFamily="49" charset="0"/>
              </a:rPr>
              <a:t> = </a:t>
            </a:r>
            <a:r>
              <a:rPr lang="en-US" b="1" dirty="0" err="1">
                <a:latin typeface="Consolas" panose="020B0609020204030204" pitchFamily="49" charset="0"/>
                <a:cs typeface="Consolas" panose="020B0609020204030204" pitchFamily="49" charset="0"/>
              </a:rPr>
              <a:t>s.spotify_track_uri</a:t>
            </a:r>
            <a:endParaRPr lang="en-US" b="1"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LIMIT 100;</a:t>
            </a:r>
          </a:p>
        </p:txBody>
      </p:sp>
      <p:graphicFrame>
        <p:nvGraphicFramePr>
          <p:cNvPr id="7" name="Table 6">
            <a:extLst>
              <a:ext uri="{FF2B5EF4-FFF2-40B4-BE49-F238E27FC236}">
                <a16:creationId xmlns:a16="http://schemas.microsoft.com/office/drawing/2014/main" id="{2C599FD4-DD17-BBE2-A618-5B63A80D8932}"/>
              </a:ext>
            </a:extLst>
          </p:cNvPr>
          <p:cNvGraphicFramePr>
            <a:graphicFrameLocks noGrp="1"/>
          </p:cNvGraphicFramePr>
          <p:nvPr/>
        </p:nvGraphicFramePr>
        <p:xfrm>
          <a:off x="1371600" y="4357776"/>
          <a:ext cx="9601200" cy="1645920"/>
        </p:xfrm>
        <a:graphic>
          <a:graphicData uri="http://schemas.openxmlformats.org/drawingml/2006/table">
            <a:tbl>
              <a:tblPr/>
              <a:tblGrid>
                <a:gridCol w="2400300">
                  <a:extLst>
                    <a:ext uri="{9D8B030D-6E8A-4147-A177-3AD203B41FA5}">
                      <a16:colId xmlns:a16="http://schemas.microsoft.com/office/drawing/2014/main" val="2755077206"/>
                    </a:ext>
                  </a:extLst>
                </a:gridCol>
                <a:gridCol w="2400300">
                  <a:extLst>
                    <a:ext uri="{9D8B030D-6E8A-4147-A177-3AD203B41FA5}">
                      <a16:colId xmlns:a16="http://schemas.microsoft.com/office/drawing/2014/main" val="2713724456"/>
                    </a:ext>
                  </a:extLst>
                </a:gridCol>
                <a:gridCol w="2400300">
                  <a:extLst>
                    <a:ext uri="{9D8B030D-6E8A-4147-A177-3AD203B41FA5}">
                      <a16:colId xmlns:a16="http://schemas.microsoft.com/office/drawing/2014/main" val="1968415372"/>
                    </a:ext>
                  </a:extLst>
                </a:gridCol>
                <a:gridCol w="2400300">
                  <a:extLst>
                    <a:ext uri="{9D8B030D-6E8A-4147-A177-3AD203B41FA5}">
                      <a16:colId xmlns:a16="http://schemas.microsoft.com/office/drawing/2014/main" val="233337051"/>
                    </a:ext>
                  </a:extLst>
                </a:gridCol>
              </a:tblGrid>
              <a:tr h="0">
                <a:tc>
                  <a:txBody>
                    <a:bodyPr/>
                    <a:lstStyle/>
                    <a:p>
                      <a:r>
                        <a:rPr lang="en-GB"/>
                        <a:t>song_name</a:t>
                      </a:r>
                    </a:p>
                  </a:txBody>
                  <a:tcPr marL="19050" marR="19050" marT="19050" marB="19050" anchor="ctr">
                    <a:lnL>
                      <a:noFill/>
                    </a:lnL>
                    <a:lnR>
                      <a:noFill/>
                    </a:lnR>
                    <a:lnT>
                      <a:noFill/>
                    </a:lnT>
                    <a:lnB>
                      <a:noFill/>
                    </a:lnB>
                    <a:noFill/>
                  </a:tcPr>
                </a:tc>
                <a:tc>
                  <a:txBody>
                    <a:bodyPr/>
                    <a:lstStyle/>
                    <a:p>
                      <a:r>
                        <a:rPr lang="en-GB"/>
                        <a:t>artist_name</a:t>
                      </a:r>
                    </a:p>
                  </a:txBody>
                  <a:tcPr marL="19050" marR="19050" marT="19050" marB="19050" anchor="ctr">
                    <a:lnL>
                      <a:noFill/>
                    </a:lnL>
                    <a:lnR>
                      <a:noFill/>
                    </a:lnR>
                    <a:lnT>
                      <a:noFill/>
                    </a:lnT>
                    <a:lnB>
                      <a:noFill/>
                    </a:lnB>
                    <a:noFill/>
                  </a:tcPr>
                </a:tc>
                <a:tc>
                  <a:txBody>
                    <a:bodyPr/>
                    <a:lstStyle/>
                    <a:p>
                      <a:r>
                        <a:rPr lang="en-GB"/>
                        <a:t>album_name</a:t>
                      </a:r>
                    </a:p>
                  </a:txBody>
                  <a:tcPr marL="19050" marR="19050" marT="19050" marB="19050" anchor="ctr">
                    <a:lnL>
                      <a:noFill/>
                    </a:lnL>
                    <a:lnR>
                      <a:noFill/>
                    </a:lnR>
                    <a:lnT>
                      <a:noFill/>
                    </a:lnT>
                    <a:lnB>
                      <a:noFill/>
                    </a:lnB>
                    <a:noFill/>
                  </a:tcPr>
                </a:tc>
                <a:tc>
                  <a:txBody>
                    <a:bodyPr/>
                    <a:lstStyle/>
                    <a:p>
                      <a:r>
                        <a:rPr lang="en-GB"/>
                        <a:t>timestamp</a:t>
                      </a:r>
                    </a:p>
                  </a:txBody>
                  <a:tcPr marL="19050" marR="19050" marT="19050" marB="19050" anchor="ctr">
                    <a:lnL>
                      <a:noFill/>
                    </a:lnL>
                    <a:lnR>
                      <a:noFill/>
                    </a:lnR>
                    <a:lnT>
                      <a:noFill/>
                    </a:lnT>
                    <a:lnB>
                      <a:noFill/>
                    </a:lnB>
                    <a:noFill/>
                  </a:tcPr>
                </a:tc>
                <a:extLst>
                  <a:ext uri="{0D108BD9-81ED-4DB2-BD59-A6C34878D82A}">
                    <a16:rowId xmlns:a16="http://schemas.microsoft.com/office/drawing/2014/main" val="4169362794"/>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2012-10-20T23:39:21Z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119869465"/>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2014-04-22T12:41:55Z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1667608338"/>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2014-04-23T09:45:02Z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354646523"/>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2014-04-24T17:09:16Z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851611736"/>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2014-04-24T19:02:18Z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3491819059"/>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2014-04-27T10:33:56Z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4026750984"/>
                  </a:ext>
                </a:extLst>
              </a:tr>
              <a:tr h="0">
                <a:tc>
                  <a:txBody>
                    <a:bodyPr/>
                    <a:lstStyle/>
                    <a:p>
                      <a:pPr algn="l"/>
                      <a:r>
                        <a:rPr lang="en-GB" sz="1000" b="0" i="0">
                          <a:solidFill>
                            <a:srgbClr val="FFFFFF"/>
                          </a:solidFill>
                          <a:effectLst/>
                          <a:highlight>
                            <a:srgbClr val="1E1E1E"/>
                          </a:highlight>
                          <a:latin typeface=".AppleSystemUIFont"/>
                        </a:rPr>
                        <a:t>Malibu</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Hole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Celebrity Skin</a:t>
                      </a:r>
                    </a:p>
                  </a:txBody>
                  <a:tcPr marL="19050" marR="19050" marT="19050" marB="19050" anchor="ctr">
                    <a:lnL>
                      <a:noFill/>
                    </a:lnL>
                    <a:lnR>
                      <a:noFill/>
                    </a:lnR>
                    <a:lnT>
                      <a:noFill/>
                    </a:lnT>
                    <a:lnB>
                      <a:noFill/>
                    </a:lnB>
                    <a:solidFill>
                      <a:srgbClr val="1E1E1E"/>
                    </a:solidFill>
                  </a:tcPr>
                </a:tc>
                <a:tc>
                  <a:txBody>
                    <a:bodyPr/>
                    <a:lstStyle/>
                    <a:p>
                      <a:pPr algn="l"/>
                      <a:r>
                        <a:rPr lang="en-GB" sz="1000" b="0" i="0" dirty="0">
                          <a:solidFill>
                            <a:srgbClr val="FFFFFF"/>
                          </a:solidFill>
                          <a:effectLst/>
                          <a:highlight>
                            <a:srgbClr val="1E1E1E"/>
                          </a:highlight>
                          <a:latin typeface=".AppleSystemUIFont"/>
                        </a:rPr>
                        <a:t>2014-04-29T18:13:30Z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469127598"/>
                  </a:ext>
                </a:extLst>
              </a:tr>
            </a:tbl>
          </a:graphicData>
        </a:graphic>
      </p:graphicFrame>
    </p:spTree>
    <p:extLst>
      <p:ext uri="{BB962C8B-B14F-4D97-AF65-F5344CB8AC3E}">
        <p14:creationId xmlns:p14="http://schemas.microsoft.com/office/powerpoint/2010/main" val="326081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keep building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timestamp</a:t>
            </a:r>
          </a:p>
          <a:p>
            <a:pPr marL="0" indent="0">
              <a:buNone/>
            </a:pPr>
            <a:r>
              <a:rPr lang="en-US" dirty="0">
                <a:latin typeface="Consolas" panose="020B0609020204030204" pitchFamily="49" charset="0"/>
                <a:cs typeface="Consolas" panose="020B0609020204030204" pitchFamily="49" charset="0"/>
              </a:rPr>
              <a:t>FROM songs s</a:t>
            </a:r>
          </a:p>
          <a:p>
            <a:pPr marL="0" indent="0">
              <a:buNone/>
            </a:pPr>
            <a:r>
              <a:rPr lang="en-US" dirty="0">
                <a:latin typeface="Consolas" panose="020B0609020204030204" pitchFamily="49" charset="0"/>
                <a:cs typeface="Consolas" panose="020B0609020204030204" pitchFamily="49" charset="0"/>
              </a:rPr>
              <a:t>INNER JOIN listens l ON </a:t>
            </a:r>
            <a:r>
              <a:rPr lang="en-US" dirty="0" err="1">
                <a:latin typeface="Consolas" panose="020B0609020204030204" pitchFamily="49" charset="0"/>
                <a:cs typeface="Consolas" panose="020B0609020204030204" pitchFamily="49" charset="0"/>
              </a:rPr>
              <a:t>l.spotify_track_uri</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s.spotify_track_uri</a:t>
            </a:r>
            <a:endParaRPr lang="en-US" dirty="0">
              <a:latin typeface="Consolas" panose="020B0609020204030204" pitchFamily="49" charset="0"/>
              <a:cs typeface="Consolas" panose="020B0609020204030204" pitchFamily="49" charset="0"/>
            </a:endParaRPr>
          </a:p>
          <a:p>
            <a:pPr marL="0" indent="0">
              <a:buNone/>
            </a:pPr>
            <a:r>
              <a:rPr lang="en-US" b="1" dirty="0">
                <a:latin typeface="Consolas" panose="020B0609020204030204" pitchFamily="49" charset="0"/>
                <a:cs typeface="Consolas" panose="020B0609020204030204" pitchFamily="49" charset="0"/>
              </a:rPr>
              <a:t>ORDER BY timestamp DESC</a:t>
            </a:r>
          </a:p>
          <a:p>
            <a:pPr marL="0" indent="0">
              <a:buNone/>
            </a:pPr>
            <a:r>
              <a:rPr lang="en-US" dirty="0">
                <a:latin typeface="Consolas" panose="020B0609020204030204" pitchFamily="49" charset="0"/>
                <a:cs typeface="Consolas" panose="020B0609020204030204" pitchFamily="49" charset="0"/>
              </a:rPr>
              <a:t>LIMIT 100;</a:t>
            </a:r>
          </a:p>
        </p:txBody>
      </p:sp>
    </p:spTree>
    <p:extLst>
      <p:ext uri="{BB962C8B-B14F-4D97-AF65-F5344CB8AC3E}">
        <p14:creationId xmlns:p14="http://schemas.microsoft.com/office/powerpoint/2010/main" val="286609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keep building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timestamp</a:t>
            </a:r>
          </a:p>
          <a:p>
            <a:pPr marL="0" indent="0">
              <a:buNone/>
            </a:pPr>
            <a:r>
              <a:rPr lang="en-US" dirty="0">
                <a:latin typeface="Consolas" panose="020B0609020204030204" pitchFamily="49" charset="0"/>
                <a:cs typeface="Consolas" panose="020B0609020204030204" pitchFamily="49" charset="0"/>
              </a:rPr>
              <a:t>FROM songs s</a:t>
            </a:r>
          </a:p>
          <a:p>
            <a:pPr marL="0" indent="0">
              <a:buNone/>
            </a:pPr>
            <a:r>
              <a:rPr lang="en-US" dirty="0">
                <a:latin typeface="Consolas" panose="020B0609020204030204" pitchFamily="49" charset="0"/>
                <a:cs typeface="Consolas" panose="020B0609020204030204" pitchFamily="49" charset="0"/>
              </a:rPr>
              <a:t>INNER JOIN listens l ON </a:t>
            </a:r>
            <a:r>
              <a:rPr lang="en-US" dirty="0" err="1">
                <a:latin typeface="Consolas" panose="020B0609020204030204" pitchFamily="49" charset="0"/>
                <a:cs typeface="Consolas" panose="020B0609020204030204" pitchFamily="49" charset="0"/>
              </a:rPr>
              <a:t>l.spotify_track_uri</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s.spotify_track_uri</a:t>
            </a:r>
            <a:endParaRPr lang="en-US" dirty="0">
              <a:latin typeface="Consolas" panose="020B0609020204030204" pitchFamily="49" charset="0"/>
              <a:cs typeface="Consolas" panose="020B0609020204030204" pitchFamily="49" charset="0"/>
            </a:endParaRPr>
          </a:p>
          <a:p>
            <a:pPr marL="0" indent="0">
              <a:buNone/>
            </a:pPr>
            <a:r>
              <a:rPr lang="en-US" b="1" dirty="0">
                <a:latin typeface="Consolas" panose="020B0609020204030204" pitchFamily="49" charset="0"/>
                <a:cs typeface="Consolas" panose="020B0609020204030204" pitchFamily="49" charset="0"/>
              </a:rPr>
              <a:t>ORDER BY timestamp DESC</a:t>
            </a:r>
          </a:p>
          <a:p>
            <a:pPr marL="0" indent="0">
              <a:buNone/>
            </a:pPr>
            <a:r>
              <a:rPr lang="en-US" dirty="0">
                <a:latin typeface="Consolas" panose="020B0609020204030204" pitchFamily="49" charset="0"/>
                <a:cs typeface="Consolas" panose="020B0609020204030204" pitchFamily="49" charset="0"/>
              </a:rPr>
              <a:t>LIMIT 100;</a:t>
            </a:r>
          </a:p>
        </p:txBody>
      </p:sp>
      <p:graphicFrame>
        <p:nvGraphicFramePr>
          <p:cNvPr id="7" name="Table 6">
            <a:extLst>
              <a:ext uri="{FF2B5EF4-FFF2-40B4-BE49-F238E27FC236}">
                <a16:creationId xmlns:a16="http://schemas.microsoft.com/office/drawing/2014/main" id="{7382EF99-E9AE-6CAF-CA69-9AE9CCFE0A68}"/>
              </a:ext>
            </a:extLst>
          </p:cNvPr>
          <p:cNvGraphicFramePr>
            <a:graphicFrameLocks noGrp="1"/>
          </p:cNvGraphicFramePr>
          <p:nvPr/>
        </p:nvGraphicFramePr>
        <p:xfrm>
          <a:off x="1371600" y="4484395"/>
          <a:ext cx="9601200" cy="1455420"/>
        </p:xfrm>
        <a:graphic>
          <a:graphicData uri="http://schemas.openxmlformats.org/drawingml/2006/table">
            <a:tbl>
              <a:tblPr/>
              <a:tblGrid>
                <a:gridCol w="2400300">
                  <a:extLst>
                    <a:ext uri="{9D8B030D-6E8A-4147-A177-3AD203B41FA5}">
                      <a16:colId xmlns:a16="http://schemas.microsoft.com/office/drawing/2014/main" val="2124982198"/>
                    </a:ext>
                  </a:extLst>
                </a:gridCol>
                <a:gridCol w="2400300">
                  <a:extLst>
                    <a:ext uri="{9D8B030D-6E8A-4147-A177-3AD203B41FA5}">
                      <a16:colId xmlns:a16="http://schemas.microsoft.com/office/drawing/2014/main" val="2829238952"/>
                    </a:ext>
                  </a:extLst>
                </a:gridCol>
                <a:gridCol w="2400300">
                  <a:extLst>
                    <a:ext uri="{9D8B030D-6E8A-4147-A177-3AD203B41FA5}">
                      <a16:colId xmlns:a16="http://schemas.microsoft.com/office/drawing/2014/main" val="2476722931"/>
                    </a:ext>
                  </a:extLst>
                </a:gridCol>
                <a:gridCol w="2400300">
                  <a:extLst>
                    <a:ext uri="{9D8B030D-6E8A-4147-A177-3AD203B41FA5}">
                      <a16:colId xmlns:a16="http://schemas.microsoft.com/office/drawing/2014/main" val="3378036549"/>
                    </a:ext>
                  </a:extLst>
                </a:gridCol>
              </a:tblGrid>
              <a:tr h="0">
                <a:tc>
                  <a:txBody>
                    <a:bodyPr/>
                    <a:lstStyle/>
                    <a:p>
                      <a:r>
                        <a:rPr lang="en-GB"/>
                        <a:t>song_name</a:t>
                      </a:r>
                    </a:p>
                  </a:txBody>
                  <a:tcPr marL="19050" marR="19050" marT="19050" marB="19050" anchor="ctr">
                    <a:lnL>
                      <a:noFill/>
                    </a:lnL>
                    <a:lnR>
                      <a:noFill/>
                    </a:lnR>
                    <a:lnT>
                      <a:noFill/>
                    </a:lnT>
                    <a:lnB>
                      <a:noFill/>
                    </a:lnB>
                    <a:noFill/>
                  </a:tcPr>
                </a:tc>
                <a:tc>
                  <a:txBody>
                    <a:bodyPr/>
                    <a:lstStyle/>
                    <a:p>
                      <a:r>
                        <a:rPr lang="en-GB"/>
                        <a:t>artist_name</a:t>
                      </a:r>
                    </a:p>
                  </a:txBody>
                  <a:tcPr marL="19050" marR="19050" marT="19050" marB="19050" anchor="ctr">
                    <a:lnL>
                      <a:noFill/>
                    </a:lnL>
                    <a:lnR>
                      <a:noFill/>
                    </a:lnR>
                    <a:lnT>
                      <a:noFill/>
                    </a:lnT>
                    <a:lnB>
                      <a:noFill/>
                    </a:lnB>
                    <a:noFill/>
                  </a:tcPr>
                </a:tc>
                <a:tc>
                  <a:txBody>
                    <a:bodyPr/>
                    <a:lstStyle/>
                    <a:p>
                      <a:r>
                        <a:rPr lang="en-GB"/>
                        <a:t>album_name</a:t>
                      </a:r>
                    </a:p>
                  </a:txBody>
                  <a:tcPr marL="19050" marR="19050" marT="19050" marB="19050" anchor="ctr">
                    <a:lnL>
                      <a:noFill/>
                    </a:lnL>
                    <a:lnR>
                      <a:noFill/>
                    </a:lnR>
                    <a:lnT>
                      <a:noFill/>
                    </a:lnT>
                    <a:lnB>
                      <a:noFill/>
                    </a:lnB>
                    <a:noFill/>
                  </a:tcPr>
                </a:tc>
                <a:tc>
                  <a:txBody>
                    <a:bodyPr/>
                    <a:lstStyle/>
                    <a:p>
                      <a:r>
                        <a:rPr lang="en-GB"/>
                        <a:t>timestamp</a:t>
                      </a:r>
                    </a:p>
                  </a:txBody>
                  <a:tcPr marL="19050" marR="19050" marT="19050" marB="19050" anchor="ctr">
                    <a:lnL>
                      <a:noFill/>
                    </a:lnL>
                    <a:lnR>
                      <a:noFill/>
                    </a:lnR>
                    <a:lnT>
                      <a:noFill/>
                    </a:lnT>
                    <a:lnB>
                      <a:noFill/>
                    </a:lnB>
                    <a:noFill/>
                  </a:tcPr>
                </a:tc>
                <a:extLst>
                  <a:ext uri="{0D108BD9-81ED-4DB2-BD59-A6C34878D82A}">
                    <a16:rowId xmlns:a16="http://schemas.microsoft.com/office/drawing/2014/main" val="1193093729"/>
                  </a:ext>
                </a:extLst>
              </a:tr>
              <a:tr h="0">
                <a:tc>
                  <a:txBody>
                    <a:bodyPr/>
                    <a:lstStyle/>
                    <a:p>
                      <a:pPr algn="l"/>
                      <a:r>
                        <a:rPr lang="en-GB" sz="1000" b="0" i="0">
                          <a:solidFill>
                            <a:srgbClr val="FFFFFF"/>
                          </a:solidFill>
                          <a:effectLst/>
                          <a:highlight>
                            <a:srgbClr val="1E1E1E"/>
                          </a:highlight>
                          <a:latin typeface=".AppleSystemUIFont"/>
                        </a:rPr>
                        <a:t>LA NOCHE DE ANOCHE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Bad Bunny</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EL ÚLTIMO TOUR DEL MUNDO</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2023-01-05T22:44:20Z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473910964"/>
                  </a:ext>
                </a:extLst>
              </a:tr>
              <a:tr h="0">
                <a:tc>
                  <a:txBody>
                    <a:bodyPr/>
                    <a:lstStyle/>
                    <a:p>
                      <a:pPr algn="l"/>
                      <a:r>
                        <a:rPr lang="en-GB" sz="1000" b="0" i="0">
                          <a:solidFill>
                            <a:srgbClr val="FFFFFF"/>
                          </a:solidFill>
                          <a:effectLst/>
                          <a:highlight>
                            <a:srgbClr val="1E1E1E"/>
                          </a:highlight>
                          <a:latin typeface=".AppleSystemUIFont"/>
                        </a:rPr>
                        <a:t>Besos Moja2</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Wisin &amp; Yandel</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La Última Misión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2023-01-05T21:35:06Z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3025413011"/>
                  </a:ext>
                </a:extLst>
              </a:tr>
              <a:tr h="0">
                <a:tc>
                  <a:txBody>
                    <a:bodyPr/>
                    <a:lstStyle/>
                    <a:p>
                      <a:pPr algn="l"/>
                      <a:r>
                        <a:rPr lang="en-GB" sz="1000" b="0" i="0">
                          <a:solidFill>
                            <a:srgbClr val="FFFFFF"/>
                          </a:solidFill>
                          <a:effectLst/>
                          <a:highlight>
                            <a:srgbClr val="1E1E1E"/>
                          </a:highlight>
                          <a:latin typeface=".AppleSystemUIFont"/>
                        </a:rPr>
                        <a:t>DESPECHÁ</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ROSALÍA</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DESPECHÁ</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2023-01-05T21:31:17Z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470905453"/>
                  </a:ext>
                </a:extLst>
              </a:tr>
              <a:tr h="0">
                <a:tc>
                  <a:txBody>
                    <a:bodyPr/>
                    <a:lstStyle/>
                    <a:p>
                      <a:pPr algn="l"/>
                      <a:r>
                        <a:rPr lang="en-GB" sz="1000" b="0" i="0">
                          <a:solidFill>
                            <a:srgbClr val="FFFFFF"/>
                          </a:solidFill>
                          <a:effectLst/>
                          <a:highlight>
                            <a:srgbClr val="1E1E1E"/>
                          </a:highlight>
                          <a:latin typeface=".AppleSystemUIFont"/>
                        </a:rPr>
                        <a:t>SAOKO</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ROSALÍA</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MOTOMAMI</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2023-01-05T21:28:40Z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76497397"/>
                  </a:ext>
                </a:extLst>
              </a:tr>
              <a:tr h="0">
                <a:tc>
                  <a:txBody>
                    <a:bodyPr/>
                    <a:lstStyle/>
                    <a:p>
                      <a:pPr algn="l"/>
                      <a:r>
                        <a:rPr lang="en-GB" sz="1000" b="0" i="0">
                          <a:solidFill>
                            <a:srgbClr val="FFFFFF"/>
                          </a:solidFill>
                          <a:effectLst/>
                          <a:highlight>
                            <a:srgbClr val="1E1E1E"/>
                          </a:highlight>
                          <a:latin typeface=".AppleSystemUIFont"/>
                        </a:rPr>
                        <a:t>Hayloft II</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Mother Mother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Inside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2023-01-05T21:26:22Z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1436292808"/>
                  </a:ext>
                </a:extLst>
              </a:tr>
              <a:tr h="0">
                <a:tc>
                  <a:txBody>
                    <a:bodyPr/>
                    <a:lstStyle/>
                    <a:p>
                      <a:pPr algn="l"/>
                      <a:r>
                        <a:rPr lang="en-GB" sz="1000" b="0" i="0">
                          <a:solidFill>
                            <a:srgbClr val="FFFFFF"/>
                          </a:solidFill>
                          <a:effectLst/>
                          <a:highlight>
                            <a:srgbClr val="1E1E1E"/>
                          </a:highlight>
                          <a:latin typeface=".AppleSystemUIFont"/>
                        </a:rPr>
                        <a:t>Outnumbered</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Dermot Kennedy</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Outnumbered</a:t>
                      </a:r>
                    </a:p>
                  </a:txBody>
                  <a:tcPr marL="19050" marR="19050" marT="19050" marB="19050" anchor="ctr">
                    <a:lnL>
                      <a:noFill/>
                    </a:lnL>
                    <a:lnR>
                      <a:noFill/>
                    </a:lnR>
                    <a:lnT>
                      <a:noFill/>
                    </a:lnT>
                    <a:lnB>
                      <a:noFill/>
                    </a:lnB>
                    <a:solidFill>
                      <a:srgbClr val="1E1E1E"/>
                    </a:solidFill>
                  </a:tcPr>
                </a:tc>
                <a:tc>
                  <a:txBody>
                    <a:bodyPr/>
                    <a:lstStyle/>
                    <a:p>
                      <a:pPr algn="l"/>
                      <a:r>
                        <a:rPr lang="en-GB" sz="1000" b="0" i="0" dirty="0">
                          <a:solidFill>
                            <a:srgbClr val="FFFFFF"/>
                          </a:solidFill>
                          <a:effectLst/>
                          <a:highlight>
                            <a:srgbClr val="1E1E1E"/>
                          </a:highlight>
                          <a:latin typeface=".AppleSystemUIFont"/>
                        </a:rPr>
                        <a:t>2023-01-05T21:26:04Z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131541224"/>
                  </a:ext>
                </a:extLst>
              </a:tr>
            </a:tbl>
          </a:graphicData>
        </a:graphic>
      </p:graphicFrame>
    </p:spTree>
    <p:extLst>
      <p:ext uri="{BB962C8B-B14F-4D97-AF65-F5344CB8AC3E}">
        <p14:creationId xmlns:p14="http://schemas.microsoft.com/office/powerpoint/2010/main" val="3677564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Our final SQL query (for now…)</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timestamp</a:t>
            </a:r>
          </a:p>
          <a:p>
            <a:pPr marL="0" indent="0">
              <a:buNone/>
            </a:pPr>
            <a:r>
              <a:rPr lang="en-US" dirty="0">
                <a:latin typeface="Consolas" panose="020B0609020204030204" pitchFamily="49" charset="0"/>
                <a:cs typeface="Consolas" panose="020B0609020204030204" pitchFamily="49" charset="0"/>
              </a:rPr>
              <a:t>FROM songs s</a:t>
            </a:r>
          </a:p>
          <a:p>
            <a:pPr marL="0" indent="0">
              <a:buNone/>
            </a:pPr>
            <a:r>
              <a:rPr lang="en-US" dirty="0">
                <a:latin typeface="Consolas" panose="020B0609020204030204" pitchFamily="49" charset="0"/>
                <a:cs typeface="Consolas" panose="020B0609020204030204" pitchFamily="49" charset="0"/>
              </a:rPr>
              <a:t>INNER JOIN listens l ON </a:t>
            </a:r>
            <a:r>
              <a:rPr lang="en-US" dirty="0" err="1">
                <a:latin typeface="Consolas" panose="020B0609020204030204" pitchFamily="49" charset="0"/>
                <a:cs typeface="Consolas" panose="020B0609020204030204" pitchFamily="49" charset="0"/>
              </a:rPr>
              <a:t>l.spotify_track_uri</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s.spotify_track_uri</a:t>
            </a:r>
            <a:endParaRPr lang="en-US" dirty="0">
              <a:latin typeface="Consolas" panose="020B0609020204030204" pitchFamily="49" charset="0"/>
              <a:cs typeface="Consolas" panose="020B0609020204030204" pitchFamily="49" charset="0"/>
            </a:endParaRPr>
          </a:p>
          <a:p>
            <a:pPr marL="0" indent="0">
              <a:buNone/>
            </a:pPr>
            <a:r>
              <a:rPr lang="en-US" b="1" dirty="0">
                <a:latin typeface="Consolas" panose="020B0609020204030204" pitchFamily="49" charset="0"/>
                <a:cs typeface="Consolas" panose="020B0609020204030204" pitchFamily="49" charset="0"/>
              </a:rPr>
              <a:t>WHERE </a:t>
            </a:r>
            <a:r>
              <a:rPr lang="en-US" b="1" dirty="0" err="1">
                <a:latin typeface="Consolas" panose="020B0609020204030204" pitchFamily="49" charset="0"/>
                <a:cs typeface="Consolas" panose="020B0609020204030204" pitchFamily="49" charset="0"/>
              </a:rPr>
              <a:t>artist_name</a:t>
            </a:r>
            <a:r>
              <a:rPr lang="en-US" b="1" dirty="0">
                <a:latin typeface="Consolas" panose="020B0609020204030204" pitchFamily="49" charset="0"/>
                <a:cs typeface="Consolas" panose="020B0609020204030204" pitchFamily="49" charset="0"/>
              </a:rPr>
              <a:t> =  'David Bowie'</a:t>
            </a:r>
          </a:p>
          <a:p>
            <a:pPr marL="0" indent="0">
              <a:buNone/>
            </a:pPr>
            <a:r>
              <a:rPr lang="en-US" dirty="0">
                <a:latin typeface="Consolas" panose="020B0609020204030204" pitchFamily="49" charset="0"/>
                <a:cs typeface="Consolas" panose="020B0609020204030204" pitchFamily="49" charset="0"/>
              </a:rPr>
              <a:t>ORDER BY timestamp DESC</a:t>
            </a:r>
          </a:p>
          <a:p>
            <a:pPr marL="0" indent="0">
              <a:buNone/>
            </a:pPr>
            <a:r>
              <a:rPr lang="en-US" dirty="0">
                <a:latin typeface="Consolas" panose="020B0609020204030204" pitchFamily="49" charset="0"/>
                <a:cs typeface="Consolas" panose="020B0609020204030204" pitchFamily="49" charset="0"/>
              </a:rPr>
              <a:t>LIMIT 100;</a:t>
            </a:r>
          </a:p>
        </p:txBody>
      </p:sp>
    </p:spTree>
    <p:extLst>
      <p:ext uri="{BB962C8B-B14F-4D97-AF65-F5344CB8AC3E}">
        <p14:creationId xmlns:p14="http://schemas.microsoft.com/office/powerpoint/2010/main" val="2858843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Our final SQL query (for now…)</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timestamp</a:t>
            </a:r>
          </a:p>
          <a:p>
            <a:pPr marL="0" indent="0">
              <a:buNone/>
            </a:pPr>
            <a:r>
              <a:rPr lang="en-US" dirty="0">
                <a:latin typeface="Consolas" panose="020B0609020204030204" pitchFamily="49" charset="0"/>
                <a:cs typeface="Consolas" panose="020B0609020204030204" pitchFamily="49" charset="0"/>
              </a:rPr>
              <a:t>FROM songs s</a:t>
            </a:r>
          </a:p>
          <a:p>
            <a:pPr marL="0" indent="0">
              <a:buNone/>
            </a:pPr>
            <a:r>
              <a:rPr lang="en-US" dirty="0">
                <a:latin typeface="Consolas" panose="020B0609020204030204" pitchFamily="49" charset="0"/>
                <a:cs typeface="Consolas" panose="020B0609020204030204" pitchFamily="49" charset="0"/>
              </a:rPr>
              <a:t>INNER JOIN listens l ON </a:t>
            </a:r>
            <a:r>
              <a:rPr lang="en-US" dirty="0" err="1">
                <a:latin typeface="Consolas" panose="020B0609020204030204" pitchFamily="49" charset="0"/>
                <a:cs typeface="Consolas" panose="020B0609020204030204" pitchFamily="49" charset="0"/>
              </a:rPr>
              <a:t>l.spotify_track_uri</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s.spotify_track_uri</a:t>
            </a:r>
            <a:endParaRPr lang="en-US" dirty="0">
              <a:latin typeface="Consolas" panose="020B0609020204030204" pitchFamily="49" charset="0"/>
              <a:cs typeface="Consolas" panose="020B0609020204030204" pitchFamily="49" charset="0"/>
            </a:endParaRPr>
          </a:p>
          <a:p>
            <a:pPr marL="0" indent="0">
              <a:buNone/>
            </a:pPr>
            <a:r>
              <a:rPr lang="en-US" b="1" dirty="0">
                <a:latin typeface="Consolas" panose="020B0609020204030204" pitchFamily="49" charset="0"/>
                <a:cs typeface="Consolas" panose="020B0609020204030204" pitchFamily="49" charset="0"/>
              </a:rPr>
              <a:t>WHERE </a:t>
            </a:r>
            <a:r>
              <a:rPr lang="en-US" b="1" dirty="0" err="1">
                <a:latin typeface="Consolas" panose="020B0609020204030204" pitchFamily="49" charset="0"/>
                <a:cs typeface="Consolas" panose="020B0609020204030204" pitchFamily="49" charset="0"/>
              </a:rPr>
              <a:t>artist_name</a:t>
            </a:r>
            <a:r>
              <a:rPr lang="en-US" b="1" dirty="0">
                <a:latin typeface="Consolas" panose="020B0609020204030204" pitchFamily="49" charset="0"/>
                <a:cs typeface="Consolas" panose="020B0609020204030204" pitchFamily="49" charset="0"/>
              </a:rPr>
              <a:t> =  'David Bowie'</a:t>
            </a:r>
          </a:p>
          <a:p>
            <a:pPr marL="0" indent="0">
              <a:buNone/>
            </a:pPr>
            <a:r>
              <a:rPr lang="en-US" dirty="0">
                <a:latin typeface="Consolas" panose="020B0609020204030204" pitchFamily="49" charset="0"/>
                <a:cs typeface="Consolas" panose="020B0609020204030204" pitchFamily="49" charset="0"/>
              </a:rPr>
              <a:t>ORDER BY timestamp DESC</a:t>
            </a:r>
          </a:p>
          <a:p>
            <a:pPr marL="0" indent="0">
              <a:buNone/>
            </a:pPr>
            <a:r>
              <a:rPr lang="en-US" dirty="0">
                <a:latin typeface="Consolas" panose="020B0609020204030204" pitchFamily="49" charset="0"/>
                <a:cs typeface="Consolas" panose="020B0609020204030204" pitchFamily="49" charset="0"/>
              </a:rPr>
              <a:t>LIMIT 100;</a:t>
            </a:r>
          </a:p>
        </p:txBody>
      </p:sp>
      <p:graphicFrame>
        <p:nvGraphicFramePr>
          <p:cNvPr id="5" name="Table 4">
            <a:extLst>
              <a:ext uri="{FF2B5EF4-FFF2-40B4-BE49-F238E27FC236}">
                <a16:creationId xmlns:a16="http://schemas.microsoft.com/office/drawing/2014/main" id="{256D3092-5755-51D2-71C5-1ABBCC6AA7F3}"/>
              </a:ext>
            </a:extLst>
          </p:cNvPr>
          <p:cNvGraphicFramePr>
            <a:graphicFrameLocks noGrp="1"/>
          </p:cNvGraphicFramePr>
          <p:nvPr/>
        </p:nvGraphicFramePr>
        <p:xfrm>
          <a:off x="1371600" y="4925502"/>
          <a:ext cx="9601200" cy="1607820"/>
        </p:xfrm>
        <a:graphic>
          <a:graphicData uri="http://schemas.openxmlformats.org/drawingml/2006/table">
            <a:tbl>
              <a:tblPr/>
              <a:tblGrid>
                <a:gridCol w="2400300">
                  <a:extLst>
                    <a:ext uri="{9D8B030D-6E8A-4147-A177-3AD203B41FA5}">
                      <a16:colId xmlns:a16="http://schemas.microsoft.com/office/drawing/2014/main" val="3510031088"/>
                    </a:ext>
                  </a:extLst>
                </a:gridCol>
                <a:gridCol w="2400300">
                  <a:extLst>
                    <a:ext uri="{9D8B030D-6E8A-4147-A177-3AD203B41FA5}">
                      <a16:colId xmlns:a16="http://schemas.microsoft.com/office/drawing/2014/main" val="40273115"/>
                    </a:ext>
                  </a:extLst>
                </a:gridCol>
                <a:gridCol w="2400300">
                  <a:extLst>
                    <a:ext uri="{9D8B030D-6E8A-4147-A177-3AD203B41FA5}">
                      <a16:colId xmlns:a16="http://schemas.microsoft.com/office/drawing/2014/main" val="4132125794"/>
                    </a:ext>
                  </a:extLst>
                </a:gridCol>
                <a:gridCol w="2400300">
                  <a:extLst>
                    <a:ext uri="{9D8B030D-6E8A-4147-A177-3AD203B41FA5}">
                      <a16:colId xmlns:a16="http://schemas.microsoft.com/office/drawing/2014/main" val="1658534462"/>
                    </a:ext>
                  </a:extLst>
                </a:gridCol>
              </a:tblGrid>
              <a:tr h="0">
                <a:tc>
                  <a:txBody>
                    <a:bodyPr/>
                    <a:lstStyle/>
                    <a:p>
                      <a:r>
                        <a:rPr lang="en-GB"/>
                        <a:t>song_name</a:t>
                      </a:r>
                    </a:p>
                  </a:txBody>
                  <a:tcPr marL="19050" marR="19050" marT="19050" marB="19050" anchor="ctr">
                    <a:lnL>
                      <a:noFill/>
                    </a:lnL>
                    <a:lnR>
                      <a:noFill/>
                    </a:lnR>
                    <a:lnT>
                      <a:noFill/>
                    </a:lnT>
                    <a:lnB>
                      <a:noFill/>
                    </a:lnB>
                    <a:noFill/>
                  </a:tcPr>
                </a:tc>
                <a:tc>
                  <a:txBody>
                    <a:bodyPr/>
                    <a:lstStyle/>
                    <a:p>
                      <a:r>
                        <a:rPr lang="en-GB"/>
                        <a:t>artist_name</a:t>
                      </a:r>
                    </a:p>
                  </a:txBody>
                  <a:tcPr marL="19050" marR="19050" marT="19050" marB="19050" anchor="ctr">
                    <a:lnL>
                      <a:noFill/>
                    </a:lnL>
                    <a:lnR>
                      <a:noFill/>
                    </a:lnR>
                    <a:lnT>
                      <a:noFill/>
                    </a:lnT>
                    <a:lnB>
                      <a:noFill/>
                    </a:lnB>
                    <a:noFill/>
                  </a:tcPr>
                </a:tc>
                <a:tc>
                  <a:txBody>
                    <a:bodyPr/>
                    <a:lstStyle/>
                    <a:p>
                      <a:r>
                        <a:rPr lang="en-GB"/>
                        <a:t>album_name</a:t>
                      </a:r>
                    </a:p>
                  </a:txBody>
                  <a:tcPr marL="19050" marR="19050" marT="19050" marB="19050" anchor="ctr">
                    <a:lnL>
                      <a:noFill/>
                    </a:lnL>
                    <a:lnR>
                      <a:noFill/>
                    </a:lnR>
                    <a:lnT>
                      <a:noFill/>
                    </a:lnT>
                    <a:lnB>
                      <a:noFill/>
                    </a:lnB>
                    <a:noFill/>
                  </a:tcPr>
                </a:tc>
                <a:tc>
                  <a:txBody>
                    <a:bodyPr/>
                    <a:lstStyle/>
                    <a:p>
                      <a:r>
                        <a:rPr lang="en-GB"/>
                        <a:t>timestamp</a:t>
                      </a:r>
                    </a:p>
                  </a:txBody>
                  <a:tcPr marL="19050" marR="19050" marT="19050" marB="19050" anchor="ctr">
                    <a:lnL>
                      <a:noFill/>
                    </a:lnL>
                    <a:lnR>
                      <a:noFill/>
                    </a:lnR>
                    <a:lnT>
                      <a:noFill/>
                    </a:lnT>
                    <a:lnB>
                      <a:noFill/>
                    </a:lnB>
                    <a:noFill/>
                  </a:tcPr>
                </a:tc>
                <a:extLst>
                  <a:ext uri="{0D108BD9-81ED-4DB2-BD59-A6C34878D82A}">
                    <a16:rowId xmlns:a16="http://schemas.microsoft.com/office/drawing/2014/main" val="815978477"/>
                  </a:ext>
                </a:extLst>
              </a:tr>
              <a:tr h="0">
                <a:tc>
                  <a:txBody>
                    <a:bodyPr/>
                    <a:lstStyle/>
                    <a:p>
                      <a:pPr algn="l"/>
                      <a:r>
                        <a:rPr lang="en-GB" sz="1000" b="0" i="0">
                          <a:solidFill>
                            <a:srgbClr val="FFFFFF"/>
                          </a:solidFill>
                          <a:effectLst/>
                          <a:highlight>
                            <a:srgbClr val="1E1E1E"/>
                          </a:highlight>
                          <a:latin typeface=".AppleSystemUIFont"/>
                        </a:rPr>
                        <a:t>Five Years - 2012 Remaster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David Bowie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The Rise and Fall of Ziggy Stardust and the Spiders from Mars</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2023-01-04T15:03:57Z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320981245"/>
                  </a:ext>
                </a:extLst>
              </a:tr>
              <a:tr h="0">
                <a:tc>
                  <a:txBody>
                    <a:bodyPr/>
                    <a:lstStyle/>
                    <a:p>
                      <a:pPr algn="l"/>
                      <a:r>
                        <a:rPr lang="en-GB" sz="1000" b="0" i="0">
                          <a:solidFill>
                            <a:srgbClr val="FFFFFF"/>
                          </a:solidFill>
                          <a:effectLst/>
                          <a:highlight>
                            <a:srgbClr val="1E1E1E"/>
                          </a:highlight>
                          <a:latin typeface=".AppleSystemUIFont"/>
                        </a:rPr>
                        <a:t>Sound and Vision - 2017 Remaster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David Bowie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Low</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2022-12-31T16:19:12Z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2305502455"/>
                  </a:ext>
                </a:extLst>
              </a:tr>
              <a:tr h="0">
                <a:tc>
                  <a:txBody>
                    <a:bodyPr/>
                    <a:lstStyle/>
                    <a:p>
                      <a:pPr algn="l"/>
                      <a:r>
                        <a:rPr lang="en-GB" sz="1000" b="0" i="0">
                          <a:solidFill>
                            <a:srgbClr val="FFFFFF"/>
                          </a:solidFill>
                          <a:effectLst/>
                          <a:highlight>
                            <a:srgbClr val="1E1E1E"/>
                          </a:highlight>
                          <a:latin typeface=".AppleSystemUIFont"/>
                        </a:rPr>
                        <a:t>Station to Station - 2016 Remaster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David Bowie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Station to Station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2022-12-31T16:08:07Z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542435466"/>
                  </a:ext>
                </a:extLst>
              </a:tr>
              <a:tr h="0">
                <a:tc>
                  <a:txBody>
                    <a:bodyPr/>
                    <a:lstStyle/>
                    <a:p>
                      <a:pPr algn="l"/>
                      <a:r>
                        <a:rPr lang="en-GB" sz="1000" b="0" i="0">
                          <a:solidFill>
                            <a:srgbClr val="FFFFFF"/>
                          </a:solidFill>
                          <a:effectLst/>
                          <a:highlight>
                            <a:srgbClr val="1E1E1E"/>
                          </a:highlight>
                          <a:latin typeface=".AppleSystemUIFont"/>
                        </a:rPr>
                        <a:t>Stay - 2016 Remaster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David Bowie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Station to Station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2022-12-31T16:03:27Z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4105641037"/>
                  </a:ext>
                </a:extLst>
              </a:tr>
              <a:tr h="0">
                <a:tc>
                  <a:txBody>
                    <a:bodyPr/>
                    <a:lstStyle/>
                    <a:p>
                      <a:pPr algn="l"/>
                      <a:r>
                        <a:rPr lang="en-GB" sz="1000" b="0" i="0">
                          <a:solidFill>
                            <a:srgbClr val="FFFFFF"/>
                          </a:solidFill>
                          <a:effectLst/>
                          <a:highlight>
                            <a:srgbClr val="1E1E1E"/>
                          </a:highlight>
                          <a:latin typeface=".AppleSystemUIFont"/>
                        </a:rPr>
                        <a:t>TVC15 - 2016 Remaster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David Bowie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Station to Station</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2022-12-31T13:52:52Z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821108356"/>
                  </a:ext>
                </a:extLst>
              </a:tr>
              <a:tr h="0">
                <a:tc>
                  <a:txBody>
                    <a:bodyPr/>
                    <a:lstStyle/>
                    <a:p>
                      <a:pPr algn="l"/>
                      <a:r>
                        <a:rPr lang="en-GB" sz="1000" b="0" i="0">
                          <a:solidFill>
                            <a:srgbClr val="FFFFFF"/>
                          </a:solidFill>
                          <a:effectLst/>
                          <a:highlight>
                            <a:srgbClr val="1E1E1E"/>
                          </a:highlight>
                          <a:latin typeface=".AppleSystemUIFont"/>
                        </a:rPr>
                        <a:t>Word on a Wing - 2016 Remaster</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David Bowie</a:t>
                      </a:r>
                    </a:p>
                  </a:txBody>
                  <a:tcPr marL="19050" marR="19050" marT="19050" marB="19050" anchor="ctr">
                    <a:lnL>
                      <a:noFill/>
                    </a:lnL>
                    <a:lnR>
                      <a:noFill/>
                    </a:lnR>
                    <a:lnT>
                      <a:noFill/>
                    </a:lnT>
                    <a:lnB>
                      <a:noFill/>
                    </a:lnB>
                    <a:solidFill>
                      <a:srgbClr val="1E1E1E"/>
                    </a:solidFill>
                  </a:tcPr>
                </a:tc>
                <a:tc>
                  <a:txBody>
                    <a:bodyPr/>
                    <a:lstStyle/>
                    <a:p>
                      <a:pPr algn="l"/>
                      <a:r>
                        <a:rPr lang="en-GB" sz="1000" b="0" i="0">
                          <a:solidFill>
                            <a:srgbClr val="FFFFFF"/>
                          </a:solidFill>
                          <a:effectLst/>
                          <a:highlight>
                            <a:srgbClr val="1E1E1E"/>
                          </a:highlight>
                          <a:latin typeface=".AppleSystemUIFont"/>
                        </a:rPr>
                        <a:t>Station to Station</a:t>
                      </a:r>
                    </a:p>
                  </a:txBody>
                  <a:tcPr marL="19050" marR="19050" marT="19050" marB="19050" anchor="ctr">
                    <a:lnL>
                      <a:noFill/>
                    </a:lnL>
                    <a:lnR>
                      <a:noFill/>
                    </a:lnR>
                    <a:lnT>
                      <a:noFill/>
                    </a:lnT>
                    <a:lnB>
                      <a:noFill/>
                    </a:lnB>
                    <a:solidFill>
                      <a:srgbClr val="1E1E1E"/>
                    </a:solidFill>
                  </a:tcPr>
                </a:tc>
                <a:tc>
                  <a:txBody>
                    <a:bodyPr/>
                    <a:lstStyle/>
                    <a:p>
                      <a:pPr algn="l"/>
                      <a:r>
                        <a:rPr lang="en-GB" sz="1000" b="0" i="0" dirty="0">
                          <a:solidFill>
                            <a:srgbClr val="FFFFFF"/>
                          </a:solidFill>
                          <a:effectLst/>
                          <a:highlight>
                            <a:srgbClr val="1E1E1E"/>
                          </a:highlight>
                          <a:latin typeface=".AppleSystemUIFont"/>
                        </a:rPr>
                        <a:t>2022-12-31T13:47:17Z</a:t>
                      </a:r>
                    </a:p>
                  </a:txBody>
                  <a:tcPr marL="19050" marR="19050" marT="19050" marB="19050" anchor="ctr">
                    <a:lnL>
                      <a:noFill/>
                    </a:lnL>
                    <a:lnR>
                      <a:noFill/>
                    </a:lnR>
                    <a:lnT>
                      <a:noFill/>
                    </a:lnT>
                    <a:lnB>
                      <a:noFill/>
                    </a:lnB>
                    <a:solidFill>
                      <a:srgbClr val="1E1E1E"/>
                    </a:solidFill>
                  </a:tcPr>
                </a:tc>
                <a:extLst>
                  <a:ext uri="{0D108BD9-81ED-4DB2-BD59-A6C34878D82A}">
                    <a16:rowId xmlns:a16="http://schemas.microsoft.com/office/drawing/2014/main" val="4216201649"/>
                  </a:ext>
                </a:extLst>
              </a:tr>
            </a:tbl>
          </a:graphicData>
        </a:graphic>
      </p:graphicFrame>
    </p:spTree>
    <p:extLst>
      <p:ext uri="{BB962C8B-B14F-4D97-AF65-F5344CB8AC3E}">
        <p14:creationId xmlns:p14="http://schemas.microsoft.com/office/powerpoint/2010/main" val="3684675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timestamp</a:t>
            </a:r>
          </a:p>
          <a:p>
            <a:pPr marL="0" indent="0">
              <a:buNone/>
            </a:pPr>
            <a:r>
              <a:rPr lang="en-US" dirty="0">
                <a:latin typeface="Consolas" panose="020B0609020204030204" pitchFamily="49" charset="0"/>
                <a:cs typeface="Consolas" panose="020B0609020204030204" pitchFamily="49" charset="0"/>
              </a:rPr>
              <a:t>FROM songs s</a:t>
            </a:r>
          </a:p>
          <a:p>
            <a:pPr marL="0" indent="0">
              <a:buNone/>
            </a:pPr>
            <a:r>
              <a:rPr lang="en-US" dirty="0">
                <a:latin typeface="Consolas" panose="020B0609020204030204" pitchFamily="49" charset="0"/>
                <a:cs typeface="Consolas" panose="020B0609020204030204" pitchFamily="49" charset="0"/>
              </a:rPr>
              <a:t>INNER JOIN listens l ON </a:t>
            </a:r>
            <a:r>
              <a:rPr lang="en-US" dirty="0" err="1">
                <a:latin typeface="Consolas" panose="020B0609020204030204" pitchFamily="49" charset="0"/>
                <a:cs typeface="Consolas" panose="020B0609020204030204" pitchFamily="49" charset="0"/>
              </a:rPr>
              <a:t>l.spotify_track_uri</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s.spotify_track_uri</a:t>
            </a: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  'David Bowie'</a:t>
            </a:r>
          </a:p>
          <a:p>
            <a:pPr marL="0" indent="0">
              <a:buNone/>
            </a:pPr>
            <a:r>
              <a:rPr lang="en-US" dirty="0">
                <a:latin typeface="Consolas" panose="020B0609020204030204" pitchFamily="49" charset="0"/>
                <a:cs typeface="Consolas" panose="020B0609020204030204" pitchFamily="49" charset="0"/>
              </a:rPr>
              <a:t>ORDER BY timestamp DESC</a:t>
            </a:r>
          </a:p>
          <a:p>
            <a:pPr marL="0" indent="0">
              <a:buNone/>
            </a:pPr>
            <a:r>
              <a:rPr lang="en-US" dirty="0">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inner_join</a:t>
            </a:r>
            <a:r>
              <a:rPr lang="en-US" dirty="0">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select(</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filter(</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3959410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SELECT </a:t>
            </a:r>
            <a:r>
              <a:rPr lang="en-US" dirty="0" err="1">
                <a:solidFill>
                  <a:schemeClr val="bg2">
                    <a:lumMod val="10000"/>
                  </a:schemeClr>
                </a:solidFill>
                <a:latin typeface="Consolas" panose="020B0609020204030204" pitchFamily="49" charset="0"/>
                <a:cs typeface="Consolas" panose="020B0609020204030204" pitchFamily="49" charset="0"/>
              </a:rPr>
              <a:t>song_name</a:t>
            </a:r>
            <a:r>
              <a:rPr lang="en-US" dirty="0">
                <a:solidFill>
                  <a:schemeClr val="bg2">
                    <a:lumMod val="10000"/>
                  </a:schemeClr>
                </a:solidFill>
                <a:latin typeface="Consolas" panose="020B0609020204030204" pitchFamily="49" charset="0"/>
                <a:cs typeface="Consolas" panose="020B0609020204030204" pitchFamily="49" charset="0"/>
              </a:rPr>
              <a:t>, </a:t>
            </a:r>
            <a:r>
              <a:rPr lang="en-US" dirty="0" err="1">
                <a:solidFill>
                  <a:schemeClr val="bg2">
                    <a:lumMod val="10000"/>
                  </a:schemeClr>
                </a:solidFill>
                <a:latin typeface="Consolas" panose="020B0609020204030204" pitchFamily="49" charset="0"/>
                <a:cs typeface="Consolas" panose="020B0609020204030204" pitchFamily="49" charset="0"/>
              </a:rPr>
              <a:t>artist_name</a:t>
            </a:r>
            <a:r>
              <a:rPr lang="en-US" dirty="0">
                <a:solidFill>
                  <a:schemeClr val="bg2">
                    <a:lumMod val="10000"/>
                  </a:schemeClr>
                </a:solidFill>
                <a:latin typeface="Consolas" panose="020B0609020204030204" pitchFamily="49" charset="0"/>
                <a:cs typeface="Consolas" panose="020B0609020204030204" pitchFamily="49" charset="0"/>
              </a:rPr>
              <a:t>, </a:t>
            </a:r>
            <a:r>
              <a:rPr lang="en-US" dirty="0" err="1">
                <a:solidFill>
                  <a:schemeClr val="bg2">
                    <a:lumMod val="10000"/>
                  </a:schemeClr>
                </a:solidFill>
                <a:latin typeface="Consolas" panose="020B0609020204030204" pitchFamily="49" charset="0"/>
                <a:cs typeface="Consolas" panose="020B0609020204030204" pitchFamily="49" charset="0"/>
              </a:rPr>
              <a:t>album_name</a:t>
            </a:r>
            <a:r>
              <a:rPr lang="en-US" dirty="0">
                <a:solidFill>
                  <a:schemeClr val="bg2">
                    <a:lumMod val="1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INNER JOIN listens l ON </a:t>
            </a:r>
            <a:r>
              <a:rPr lang="en-US" dirty="0" err="1">
                <a:solidFill>
                  <a:schemeClr val="bg2">
                    <a:lumMod val="50000"/>
                  </a:schemeClr>
                </a:solidFill>
                <a:latin typeface="Consolas" panose="020B0609020204030204" pitchFamily="49" charset="0"/>
                <a:cs typeface="Consolas" panose="020B0609020204030204" pitchFamily="49" charset="0"/>
              </a:rPr>
              <a:t>l.spotify_track_uri</a:t>
            </a:r>
            <a:r>
              <a:rPr lang="en-US" dirty="0">
                <a:solidFill>
                  <a:schemeClr val="bg2">
                    <a:lumMod val="50000"/>
                  </a:schemeClr>
                </a:solidFill>
                <a:latin typeface="Consolas" panose="020B0609020204030204" pitchFamily="49" charset="0"/>
                <a:cs typeface="Consolas" panose="020B0609020204030204" pitchFamily="49" charset="0"/>
              </a:rPr>
              <a:t> = </a:t>
            </a:r>
            <a:r>
              <a:rPr lang="en-US" dirty="0" err="1">
                <a:solidFill>
                  <a:schemeClr val="bg2">
                    <a:lumMod val="50000"/>
                  </a:schemeClr>
                </a:solidFill>
                <a:latin typeface="Consolas" panose="020B0609020204030204" pitchFamily="49" charset="0"/>
                <a:cs typeface="Consolas" panose="020B0609020204030204" pitchFamily="49" charset="0"/>
              </a:rPr>
              <a:t>s.spotify_track_uri</a:t>
            </a:r>
            <a:endParaRPr lang="en-US" dirty="0">
              <a:solidFill>
                <a:schemeClr val="bg2">
                  <a:lumMod val="5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WHERE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inner_join</a:t>
            </a:r>
            <a:r>
              <a:rPr lang="en-US" dirty="0">
                <a:solidFill>
                  <a:schemeClr val="bg2">
                    <a:lumMod val="5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  select(</a:t>
            </a:r>
            <a:r>
              <a:rPr lang="en-US" dirty="0" err="1">
                <a:solidFill>
                  <a:schemeClr val="bg2">
                    <a:lumMod val="10000"/>
                  </a:schemeClr>
                </a:solidFill>
                <a:latin typeface="Consolas" panose="020B0609020204030204" pitchFamily="49" charset="0"/>
                <a:cs typeface="Consolas" panose="020B0609020204030204" pitchFamily="49" charset="0"/>
              </a:rPr>
              <a:t>song_name</a:t>
            </a:r>
            <a:r>
              <a:rPr lang="en-US" dirty="0">
                <a:solidFill>
                  <a:schemeClr val="bg2">
                    <a:lumMod val="10000"/>
                  </a:schemeClr>
                </a:solidFill>
                <a:latin typeface="Consolas" panose="020B0609020204030204" pitchFamily="49" charset="0"/>
                <a:cs typeface="Consolas" panose="020B0609020204030204" pitchFamily="49" charset="0"/>
              </a:rPr>
              <a:t>, </a:t>
            </a:r>
            <a:r>
              <a:rPr lang="en-US" dirty="0" err="1">
                <a:solidFill>
                  <a:schemeClr val="bg2">
                    <a:lumMod val="10000"/>
                  </a:schemeClr>
                </a:solidFill>
                <a:latin typeface="Consolas" panose="020B0609020204030204" pitchFamily="49" charset="0"/>
                <a:cs typeface="Consolas" panose="020B0609020204030204" pitchFamily="49" charset="0"/>
              </a:rPr>
              <a:t>artist_name</a:t>
            </a:r>
            <a:r>
              <a:rPr lang="en-US" dirty="0">
                <a:solidFill>
                  <a:schemeClr val="bg2">
                    <a:lumMod val="10000"/>
                  </a:schemeClr>
                </a:solidFill>
                <a:latin typeface="Consolas" panose="020B0609020204030204" pitchFamily="49" charset="0"/>
                <a:cs typeface="Consolas" panose="020B0609020204030204" pitchFamily="49" charset="0"/>
              </a:rPr>
              <a:t>, </a:t>
            </a:r>
            <a:r>
              <a:rPr lang="en-US" dirty="0" err="1">
                <a:solidFill>
                  <a:schemeClr val="bg2">
                    <a:lumMod val="10000"/>
                  </a:schemeClr>
                </a:solidFill>
                <a:latin typeface="Consolas" panose="020B0609020204030204" pitchFamily="49" charset="0"/>
                <a:cs typeface="Consolas" panose="020B0609020204030204" pitchFamily="49" charset="0"/>
              </a:rPr>
              <a:t>album_name</a:t>
            </a:r>
            <a:r>
              <a:rPr lang="en-US" dirty="0">
                <a:solidFill>
                  <a:schemeClr val="bg2">
                    <a:lumMod val="1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filter(</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3087321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SELECT </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INNER JOIN listens l ON </a:t>
            </a:r>
            <a:r>
              <a:rPr lang="en-US" dirty="0" err="1">
                <a:solidFill>
                  <a:schemeClr val="bg2">
                    <a:lumMod val="50000"/>
                  </a:schemeClr>
                </a:solidFill>
                <a:latin typeface="Consolas" panose="020B0609020204030204" pitchFamily="49" charset="0"/>
                <a:cs typeface="Consolas" panose="020B0609020204030204" pitchFamily="49" charset="0"/>
              </a:rPr>
              <a:t>l.spotify_track_uri</a:t>
            </a:r>
            <a:r>
              <a:rPr lang="en-US" dirty="0">
                <a:solidFill>
                  <a:schemeClr val="bg2">
                    <a:lumMod val="50000"/>
                  </a:schemeClr>
                </a:solidFill>
                <a:latin typeface="Consolas" panose="020B0609020204030204" pitchFamily="49" charset="0"/>
                <a:cs typeface="Consolas" panose="020B0609020204030204" pitchFamily="49" charset="0"/>
              </a:rPr>
              <a:t> = </a:t>
            </a:r>
            <a:r>
              <a:rPr lang="en-US" dirty="0" err="1">
                <a:solidFill>
                  <a:schemeClr val="bg2">
                    <a:lumMod val="50000"/>
                  </a:schemeClr>
                </a:solidFill>
                <a:latin typeface="Consolas" panose="020B0609020204030204" pitchFamily="49" charset="0"/>
                <a:cs typeface="Consolas" panose="020B0609020204030204" pitchFamily="49" charset="0"/>
              </a:rPr>
              <a:t>s.spotify_track_uri</a:t>
            </a:r>
            <a:endParaRPr lang="en-US" dirty="0">
              <a:solidFill>
                <a:schemeClr val="bg2">
                  <a:lumMod val="5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WHERE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inner_join</a:t>
            </a:r>
            <a:r>
              <a:rPr lang="en-US" dirty="0">
                <a:solidFill>
                  <a:schemeClr val="bg2">
                    <a:lumMod val="5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select(</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filter(</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2363318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SELECT </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INNER JOIN listens l ON </a:t>
            </a:r>
            <a:r>
              <a:rPr lang="en-US" dirty="0" err="1">
                <a:solidFill>
                  <a:schemeClr val="bg2">
                    <a:lumMod val="10000"/>
                  </a:schemeClr>
                </a:solidFill>
                <a:latin typeface="Consolas" panose="020B0609020204030204" pitchFamily="49" charset="0"/>
                <a:cs typeface="Consolas" panose="020B0609020204030204" pitchFamily="49" charset="0"/>
              </a:rPr>
              <a:t>l.spotify_track_uri</a:t>
            </a:r>
            <a:r>
              <a:rPr lang="en-US" dirty="0">
                <a:solidFill>
                  <a:schemeClr val="bg2">
                    <a:lumMod val="10000"/>
                  </a:schemeClr>
                </a:solidFill>
                <a:latin typeface="Consolas" panose="020B0609020204030204" pitchFamily="49" charset="0"/>
                <a:cs typeface="Consolas" panose="020B0609020204030204" pitchFamily="49" charset="0"/>
              </a:rPr>
              <a:t> = </a:t>
            </a:r>
            <a:r>
              <a:rPr lang="en-US" dirty="0" err="1">
                <a:solidFill>
                  <a:schemeClr val="bg2">
                    <a:lumMod val="10000"/>
                  </a:schemeClr>
                </a:solidFill>
                <a:latin typeface="Consolas" panose="020B0609020204030204" pitchFamily="49" charset="0"/>
                <a:cs typeface="Consolas" panose="020B0609020204030204" pitchFamily="49" charset="0"/>
              </a:rPr>
              <a:t>s.spotify_track_uri</a:t>
            </a:r>
            <a:endParaRPr lang="en-US" dirty="0">
              <a:solidFill>
                <a:schemeClr val="bg2">
                  <a:lumMod val="1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WHERE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  </a:t>
            </a:r>
            <a:r>
              <a:rPr lang="en-US" dirty="0" err="1">
                <a:solidFill>
                  <a:schemeClr val="bg2">
                    <a:lumMod val="10000"/>
                  </a:schemeClr>
                </a:solidFill>
                <a:latin typeface="Consolas" panose="020B0609020204030204" pitchFamily="49" charset="0"/>
                <a:cs typeface="Consolas" panose="020B0609020204030204" pitchFamily="49" charset="0"/>
              </a:rPr>
              <a:t>inner_join</a:t>
            </a:r>
            <a:r>
              <a:rPr lang="en-US" dirty="0">
                <a:solidFill>
                  <a:schemeClr val="bg2">
                    <a:lumMod val="1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select(</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filter(</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3424688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D5F74-B5B1-C3A4-BB2B-A07CF0F68ADC}"/>
              </a:ext>
            </a:extLst>
          </p:cNvPr>
          <p:cNvSpPr>
            <a:spLocks noGrp="1"/>
          </p:cNvSpPr>
          <p:nvPr>
            <p:ph type="title"/>
          </p:nvPr>
        </p:nvSpPr>
        <p:spPr/>
        <p:txBody>
          <a:bodyPr/>
          <a:lstStyle/>
          <a:p>
            <a:r>
              <a:rPr lang="en-US" dirty="0"/>
              <a:t>Things to set up </a:t>
            </a:r>
          </a:p>
        </p:txBody>
      </p:sp>
      <p:sp>
        <p:nvSpPr>
          <p:cNvPr id="3" name="Content Placeholder 2">
            <a:extLst>
              <a:ext uri="{FF2B5EF4-FFF2-40B4-BE49-F238E27FC236}">
                <a16:creationId xmlns:a16="http://schemas.microsoft.com/office/drawing/2014/main" id="{3F6526DF-A6D9-8A72-81A0-97ABDBB1154B}"/>
              </a:ext>
            </a:extLst>
          </p:cNvPr>
          <p:cNvSpPr>
            <a:spLocks noGrp="1"/>
          </p:cNvSpPr>
          <p:nvPr>
            <p:ph idx="1"/>
          </p:nvPr>
        </p:nvSpPr>
        <p:spPr/>
        <p:txBody>
          <a:bodyPr/>
          <a:lstStyle/>
          <a:p>
            <a:r>
              <a:rPr lang="en-US" dirty="0"/>
              <a:t>Install SQLite Browser: </a:t>
            </a:r>
            <a:r>
              <a:rPr lang="en-US" dirty="0">
                <a:hlinkClick r:id="rId2"/>
              </a:rPr>
              <a:t>https://sqlitebrowser.org/dl/</a:t>
            </a:r>
            <a:endParaRPr lang="en-US" dirty="0"/>
          </a:p>
          <a:p>
            <a:pPr lvl="1"/>
            <a:r>
              <a:rPr lang="en-US" dirty="0"/>
              <a:t>Can use this to play with SQL in your own time</a:t>
            </a:r>
          </a:p>
          <a:p>
            <a:pPr lvl="1"/>
            <a:r>
              <a:rPr lang="en-US" dirty="0"/>
              <a:t>If you don’t get it working that’s fine, we can use R to run SQL queries instead!</a:t>
            </a:r>
          </a:p>
          <a:p>
            <a:pPr lvl="1"/>
            <a:r>
              <a:rPr lang="en-US" dirty="0"/>
              <a:t>Once installed, open the ‘rladies_march24.db’ file</a:t>
            </a:r>
          </a:p>
          <a:p>
            <a:r>
              <a:rPr lang="en-US" dirty="0"/>
              <a:t>Install </a:t>
            </a:r>
            <a:r>
              <a:rPr lang="en-US" dirty="0" err="1"/>
              <a:t>Tidyverse</a:t>
            </a:r>
            <a:r>
              <a:rPr lang="en-US" dirty="0"/>
              <a:t> and DBI R packages</a:t>
            </a:r>
            <a:r>
              <a:rPr lang="en-US" i="1" dirty="0"/>
              <a:t>: </a:t>
            </a:r>
            <a:r>
              <a:rPr lang="en-US" dirty="0"/>
              <a:t>should cover most bases today!</a:t>
            </a:r>
          </a:p>
          <a:p>
            <a:r>
              <a:rPr lang="en-US" dirty="0"/>
              <a:t>Download files from </a:t>
            </a:r>
            <a:r>
              <a:rPr lang="en-US" dirty="0" err="1"/>
              <a:t>Github</a:t>
            </a:r>
            <a:r>
              <a:rPr lang="en-US" dirty="0"/>
              <a:t> repo: https://</a:t>
            </a:r>
            <a:r>
              <a:rPr lang="en-US" dirty="0" err="1"/>
              <a:t>github.com</a:t>
            </a:r>
            <a:r>
              <a:rPr lang="en-US" dirty="0"/>
              <a:t>/</a:t>
            </a:r>
            <a:r>
              <a:rPr lang="en-US" dirty="0" err="1"/>
              <a:t>chloearielle</a:t>
            </a:r>
            <a:r>
              <a:rPr lang="en-US" dirty="0"/>
              <a:t>/RLadiesMarch24/</a:t>
            </a:r>
          </a:p>
        </p:txBody>
      </p:sp>
    </p:spTree>
    <p:extLst>
      <p:ext uri="{BB962C8B-B14F-4D97-AF65-F5344CB8AC3E}">
        <p14:creationId xmlns:p14="http://schemas.microsoft.com/office/powerpoint/2010/main" val="2098241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SELECT </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INNER JOIN listens l ON </a:t>
            </a:r>
            <a:r>
              <a:rPr lang="en-US" dirty="0" err="1">
                <a:solidFill>
                  <a:schemeClr val="bg2">
                    <a:lumMod val="50000"/>
                  </a:schemeClr>
                </a:solidFill>
                <a:latin typeface="Consolas" panose="020B0609020204030204" pitchFamily="49" charset="0"/>
                <a:cs typeface="Consolas" panose="020B0609020204030204" pitchFamily="49" charset="0"/>
              </a:rPr>
              <a:t>l.spotify_track_uri</a:t>
            </a:r>
            <a:r>
              <a:rPr lang="en-US" dirty="0">
                <a:solidFill>
                  <a:schemeClr val="bg2">
                    <a:lumMod val="50000"/>
                  </a:schemeClr>
                </a:solidFill>
                <a:latin typeface="Consolas" panose="020B0609020204030204" pitchFamily="49" charset="0"/>
                <a:cs typeface="Consolas" panose="020B0609020204030204" pitchFamily="49" charset="0"/>
              </a:rPr>
              <a:t> = </a:t>
            </a:r>
            <a:r>
              <a:rPr lang="en-US" dirty="0" err="1">
                <a:solidFill>
                  <a:schemeClr val="bg2">
                    <a:lumMod val="50000"/>
                  </a:schemeClr>
                </a:solidFill>
                <a:latin typeface="Consolas" panose="020B0609020204030204" pitchFamily="49" charset="0"/>
                <a:cs typeface="Consolas" panose="020B0609020204030204" pitchFamily="49" charset="0"/>
              </a:rPr>
              <a:t>s.spotify_track_uri</a:t>
            </a:r>
            <a:endParaRPr lang="en-US" dirty="0">
              <a:solidFill>
                <a:schemeClr val="bg2">
                  <a:lumMod val="5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WHERE </a:t>
            </a:r>
            <a:r>
              <a:rPr lang="en-US" dirty="0" err="1">
                <a:solidFill>
                  <a:schemeClr val="bg2">
                    <a:lumMod val="10000"/>
                  </a:schemeClr>
                </a:solidFill>
                <a:latin typeface="Consolas" panose="020B0609020204030204" pitchFamily="49" charset="0"/>
                <a:cs typeface="Consolas" panose="020B0609020204030204" pitchFamily="49" charset="0"/>
              </a:rPr>
              <a:t>artist_name</a:t>
            </a:r>
            <a:r>
              <a:rPr lang="en-US" dirty="0">
                <a:solidFill>
                  <a:schemeClr val="bg2">
                    <a:lumMod val="1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inner_join</a:t>
            </a:r>
            <a:r>
              <a:rPr lang="en-US" dirty="0">
                <a:solidFill>
                  <a:schemeClr val="bg2">
                    <a:lumMod val="5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select(</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  filter(</a:t>
            </a:r>
            <a:r>
              <a:rPr lang="en-US" dirty="0" err="1">
                <a:solidFill>
                  <a:schemeClr val="bg2">
                    <a:lumMod val="10000"/>
                  </a:schemeClr>
                </a:solidFill>
                <a:latin typeface="Consolas" panose="020B0609020204030204" pitchFamily="49" charset="0"/>
                <a:cs typeface="Consolas" panose="020B0609020204030204" pitchFamily="49" charset="0"/>
              </a:rPr>
              <a:t>artist_name</a:t>
            </a:r>
            <a:r>
              <a:rPr lang="en-US" dirty="0">
                <a:solidFill>
                  <a:schemeClr val="bg2">
                    <a:lumMod val="1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2647288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SELECT </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INNER JOIN listens l ON </a:t>
            </a:r>
            <a:r>
              <a:rPr lang="en-US" dirty="0" err="1">
                <a:solidFill>
                  <a:schemeClr val="bg2">
                    <a:lumMod val="50000"/>
                  </a:schemeClr>
                </a:solidFill>
                <a:latin typeface="Consolas" panose="020B0609020204030204" pitchFamily="49" charset="0"/>
                <a:cs typeface="Consolas" panose="020B0609020204030204" pitchFamily="49" charset="0"/>
              </a:rPr>
              <a:t>l.spotify_track_uri</a:t>
            </a:r>
            <a:r>
              <a:rPr lang="en-US" dirty="0">
                <a:solidFill>
                  <a:schemeClr val="bg2">
                    <a:lumMod val="50000"/>
                  </a:schemeClr>
                </a:solidFill>
                <a:latin typeface="Consolas" panose="020B0609020204030204" pitchFamily="49" charset="0"/>
                <a:cs typeface="Consolas" panose="020B0609020204030204" pitchFamily="49" charset="0"/>
              </a:rPr>
              <a:t> = </a:t>
            </a:r>
            <a:r>
              <a:rPr lang="en-US" dirty="0" err="1">
                <a:solidFill>
                  <a:schemeClr val="bg2">
                    <a:lumMod val="50000"/>
                  </a:schemeClr>
                </a:solidFill>
                <a:latin typeface="Consolas" panose="020B0609020204030204" pitchFamily="49" charset="0"/>
                <a:cs typeface="Consolas" panose="020B0609020204030204" pitchFamily="49" charset="0"/>
              </a:rPr>
              <a:t>s.spotify_track_uri</a:t>
            </a:r>
            <a:endParaRPr lang="en-US" dirty="0">
              <a:solidFill>
                <a:schemeClr val="bg2">
                  <a:lumMod val="5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WHERE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inner_join</a:t>
            </a:r>
            <a:r>
              <a:rPr lang="en-US" dirty="0">
                <a:solidFill>
                  <a:schemeClr val="bg2">
                    <a:lumMod val="5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select(</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filter(</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1979807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SELECT </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INNER JOIN listens l ON </a:t>
            </a:r>
            <a:r>
              <a:rPr lang="en-US" dirty="0" err="1">
                <a:solidFill>
                  <a:schemeClr val="bg2">
                    <a:lumMod val="50000"/>
                  </a:schemeClr>
                </a:solidFill>
                <a:latin typeface="Consolas" panose="020B0609020204030204" pitchFamily="49" charset="0"/>
                <a:cs typeface="Consolas" panose="020B0609020204030204" pitchFamily="49" charset="0"/>
              </a:rPr>
              <a:t>l.spotify_track_uri</a:t>
            </a:r>
            <a:r>
              <a:rPr lang="en-US" dirty="0">
                <a:solidFill>
                  <a:schemeClr val="bg2">
                    <a:lumMod val="50000"/>
                  </a:schemeClr>
                </a:solidFill>
                <a:latin typeface="Consolas" panose="020B0609020204030204" pitchFamily="49" charset="0"/>
                <a:cs typeface="Consolas" panose="020B0609020204030204" pitchFamily="49" charset="0"/>
              </a:rPr>
              <a:t> = </a:t>
            </a:r>
            <a:r>
              <a:rPr lang="en-US" dirty="0" err="1">
                <a:solidFill>
                  <a:schemeClr val="bg2">
                    <a:lumMod val="50000"/>
                  </a:schemeClr>
                </a:solidFill>
                <a:latin typeface="Consolas" panose="020B0609020204030204" pitchFamily="49" charset="0"/>
                <a:cs typeface="Consolas" panose="020B0609020204030204" pitchFamily="49" charset="0"/>
              </a:rPr>
              <a:t>s.spotify_track_uri</a:t>
            </a:r>
            <a:endParaRPr lang="en-US" dirty="0">
              <a:solidFill>
                <a:schemeClr val="bg2">
                  <a:lumMod val="5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WHERE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inner_join</a:t>
            </a:r>
            <a:r>
              <a:rPr lang="en-US" dirty="0">
                <a:solidFill>
                  <a:schemeClr val="bg2">
                    <a:lumMod val="5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select(</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filter(</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1618920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30796-F908-FC5F-B996-115B7181A81C}"/>
              </a:ext>
            </a:extLst>
          </p:cNvPr>
          <p:cNvSpPr>
            <a:spLocks noGrp="1"/>
          </p:cNvSpPr>
          <p:nvPr>
            <p:ph type="title"/>
          </p:nvPr>
        </p:nvSpPr>
        <p:spPr/>
        <p:txBody>
          <a:bodyPr/>
          <a:lstStyle/>
          <a:p>
            <a:r>
              <a:rPr lang="en-US" dirty="0"/>
              <a:t>Accessing SQL from R</a:t>
            </a:r>
          </a:p>
        </p:txBody>
      </p:sp>
      <p:sp>
        <p:nvSpPr>
          <p:cNvPr id="3" name="Content Placeholder 2">
            <a:extLst>
              <a:ext uri="{FF2B5EF4-FFF2-40B4-BE49-F238E27FC236}">
                <a16:creationId xmlns:a16="http://schemas.microsoft.com/office/drawing/2014/main" id="{09A507D8-176B-9235-13E1-B9DC459E3F32}"/>
              </a:ext>
            </a:extLst>
          </p:cNvPr>
          <p:cNvSpPr>
            <a:spLocks noGrp="1"/>
          </p:cNvSpPr>
          <p:nvPr>
            <p:ph idx="1"/>
          </p:nvPr>
        </p:nvSpPr>
        <p:spPr/>
        <p:txBody>
          <a:bodyPr/>
          <a:lstStyle/>
          <a:p>
            <a:r>
              <a:rPr lang="en-US" dirty="0"/>
              <a:t>Can connect to databases from within R</a:t>
            </a:r>
          </a:p>
          <a:p>
            <a:r>
              <a:rPr lang="en-US" dirty="0"/>
              <a:t>Pull subsets of full database tables into R as needed: saves memory</a:t>
            </a:r>
          </a:p>
          <a:p>
            <a:r>
              <a:rPr lang="en-US" dirty="0"/>
              <a:t>Can perform analyses in R using data direct from databases</a:t>
            </a:r>
          </a:p>
          <a:p>
            <a:endParaRPr lang="en-US" dirty="0"/>
          </a:p>
        </p:txBody>
      </p:sp>
    </p:spTree>
    <p:extLst>
      <p:ext uri="{BB962C8B-B14F-4D97-AF65-F5344CB8AC3E}">
        <p14:creationId xmlns:p14="http://schemas.microsoft.com/office/powerpoint/2010/main" val="953492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1818-6E6F-263A-9E6A-36DB23061B37}"/>
              </a:ext>
            </a:extLst>
          </p:cNvPr>
          <p:cNvSpPr>
            <a:spLocks noGrp="1"/>
          </p:cNvSpPr>
          <p:nvPr>
            <p:ph type="title"/>
          </p:nvPr>
        </p:nvSpPr>
        <p:spPr/>
        <p:txBody>
          <a:bodyPr/>
          <a:lstStyle/>
          <a:p>
            <a:r>
              <a:rPr lang="en-US" dirty="0"/>
              <a:t>The magic of </a:t>
            </a:r>
            <a:r>
              <a:rPr lang="en-US" dirty="0" err="1"/>
              <a:t>dbplyr</a:t>
            </a:r>
            <a:r>
              <a:rPr lang="en-US" dirty="0"/>
              <a:t>!</a:t>
            </a:r>
          </a:p>
        </p:txBody>
      </p:sp>
      <p:sp>
        <p:nvSpPr>
          <p:cNvPr id="3" name="Content Placeholder 2">
            <a:extLst>
              <a:ext uri="{FF2B5EF4-FFF2-40B4-BE49-F238E27FC236}">
                <a16:creationId xmlns:a16="http://schemas.microsoft.com/office/drawing/2014/main" id="{AF861392-9D24-35C8-C01D-25A6F2DA9EE7}"/>
              </a:ext>
            </a:extLst>
          </p:cNvPr>
          <p:cNvSpPr>
            <a:spLocks noGrp="1"/>
          </p:cNvSpPr>
          <p:nvPr>
            <p:ph idx="1"/>
          </p:nvPr>
        </p:nvSpPr>
        <p:spPr>
          <a:xfrm>
            <a:off x="1371600" y="2171700"/>
            <a:ext cx="6144043" cy="4166038"/>
          </a:xfrm>
        </p:spPr>
        <p:txBody>
          <a:bodyPr/>
          <a:lstStyle/>
          <a:p>
            <a:r>
              <a:rPr lang="en-US" dirty="0"/>
              <a:t>The </a:t>
            </a:r>
            <a:r>
              <a:rPr lang="en-US" dirty="0" err="1"/>
              <a:t>dbplyr</a:t>
            </a:r>
            <a:r>
              <a:rPr lang="en-US" dirty="0"/>
              <a:t> package allows us to access data from databases using </a:t>
            </a:r>
            <a:r>
              <a:rPr lang="en-US" dirty="0" err="1"/>
              <a:t>dplyr</a:t>
            </a:r>
            <a:r>
              <a:rPr lang="en-US" dirty="0"/>
              <a:t> syntax</a:t>
            </a:r>
          </a:p>
          <a:p>
            <a:r>
              <a:rPr lang="en-US" dirty="0"/>
              <a:t>The </a:t>
            </a:r>
            <a:r>
              <a:rPr lang="en-US" dirty="0" err="1"/>
              <a:t>show_query</a:t>
            </a:r>
            <a:r>
              <a:rPr lang="en-US" dirty="0"/>
              <a:t>() function shows how the </a:t>
            </a:r>
            <a:r>
              <a:rPr lang="en-US" dirty="0" err="1"/>
              <a:t>dplyr</a:t>
            </a:r>
            <a:r>
              <a:rPr lang="en-US" dirty="0"/>
              <a:t> code translates into SQL</a:t>
            </a:r>
          </a:p>
        </p:txBody>
      </p:sp>
      <p:pic>
        <p:nvPicPr>
          <p:cNvPr id="7" name="Picture 6" descr="A colorful wrenches on a black hexagon&#10;&#10;Description automatically generated">
            <a:extLst>
              <a:ext uri="{FF2B5EF4-FFF2-40B4-BE49-F238E27FC236}">
                <a16:creationId xmlns:a16="http://schemas.microsoft.com/office/drawing/2014/main" id="{84F0838E-4A24-59D5-A0EF-95E9509AE0F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46" b="95528" l="3866" r="95361">
                        <a14:foregroundMark x1="36082" y1="10436" x2="45361" y2="5275"/>
                        <a14:foregroundMark x1="45361" y1="5275" x2="55541" y2="5046"/>
                        <a14:foregroundMark x1="55541" y1="5046" x2="62758" y2="9518"/>
                        <a14:foregroundMark x1="8634" y1="24083" x2="3737" y2="31881"/>
                        <a14:foregroundMark x1="3737" y1="31881" x2="3479" y2="67431"/>
                        <a14:foregroundMark x1="3479" y1="67431" x2="7861" y2="75344"/>
                        <a14:foregroundMark x1="7861" y1="75344" x2="10954" y2="76950"/>
                        <a14:foregroundMark x1="3866" y1="26376" x2="3866" y2="73509"/>
                        <a14:foregroundMark x1="88660" y1="23050" x2="95876" y2="29128"/>
                        <a14:foregroundMark x1="95876" y1="29128" x2="95361" y2="38761"/>
                        <a14:foregroundMark x1="95361" y1="38761" x2="90464" y2="44266"/>
                        <a14:foregroundMark x1="93041" y1="53555" x2="83634" y2="50803"/>
                        <a14:foregroundMark x1="83634" y1="50803" x2="78479" y2="58257"/>
                        <a14:foregroundMark x1="78479" y1="58257" x2="88015" y2="63991"/>
                        <a14:foregroundMark x1="88015" y1="63991" x2="94459" y2="56422"/>
                        <a14:foregroundMark x1="94459" y1="56422" x2="94330" y2="52638"/>
                        <a14:foregroundMark x1="85825" y1="51491" x2="80412" y2="58830"/>
                        <a14:foregroundMark x1="80412" y1="58830" x2="88660" y2="63761"/>
                        <a14:foregroundMark x1="88660" y1="63761" x2="92912" y2="55619"/>
                        <a14:foregroundMark x1="92912" y1="55619" x2="85438" y2="50573"/>
                        <a14:foregroundMark x1="33634" y1="89450" x2="41881" y2="94495"/>
                        <a14:foregroundMark x1="41881" y1="94495" x2="51672" y2="96648"/>
                        <a14:foregroundMark x1="65254" y1="89817" x2="66624" y2="88532"/>
                        <a14:foregroundMark x1="45490" y1="95298" x2="53222" y2="95528"/>
                        <a14:foregroundMark x1="25644" y1="19151" x2="20103" y2="27064"/>
                        <a14:foregroundMark x1="20103" y1="27064" x2="31314" y2="29817"/>
                        <a14:foregroundMark x1="31314" y1="29817" x2="51546" y2="20298"/>
                        <a14:foregroundMark x1="51546" y1="20298" x2="56830" y2="12959"/>
                        <a14:foregroundMark x1="56830" y1="12959" x2="47423" y2="9518"/>
                        <a14:foregroundMark x1="47423" y1="9518" x2="24871" y2="19037"/>
                        <a14:foregroundMark x1="25515" y1="19954" x2="29639" y2="27752"/>
                        <a14:foregroundMark x1="29639" y1="27752" x2="26289" y2="19610"/>
                        <a14:foregroundMark x1="26289" y1="19610" x2="25902" y2="19725"/>
                        <a14:foregroundMark x1="46778" y1="22018" x2="31057" y2="29702"/>
                        <a14:foregroundMark x1="31057" y1="29702" x2="53737" y2="18463"/>
                        <a14:foregroundMark x1="53737" y1="18463" x2="61340" y2="17546"/>
                        <a14:foregroundMark x1="80026" y1="33486" x2="77191" y2="51606"/>
                        <a14:foregroundMark x1="77191" y1="51606" x2="90077" y2="42661"/>
                        <a14:foregroundMark x1="90077" y1="42661" x2="93041" y2="46904"/>
                        <a14:foregroundMark x1="93299" y1="44610" x2="74227" y2="54358"/>
                        <a14:foregroundMark x1="74227" y1="54358" x2="73840" y2="54702"/>
                        <a14:backgroundMark x1="51031" y1="97821" x2="66366" y2="90596"/>
                      </a14:backgroundRemoval>
                    </a14:imgEffect>
                  </a14:imgLayer>
                </a14:imgProps>
              </a:ext>
            </a:extLst>
          </a:blip>
          <a:stretch>
            <a:fillRect/>
          </a:stretch>
        </p:blipFill>
        <p:spPr>
          <a:xfrm>
            <a:off x="7515643" y="140616"/>
            <a:ext cx="3457157" cy="3884846"/>
          </a:xfrm>
          <a:prstGeom prst="rect">
            <a:avLst/>
          </a:prstGeom>
        </p:spPr>
      </p:pic>
    </p:spTree>
    <p:extLst>
      <p:ext uri="{BB962C8B-B14F-4D97-AF65-F5344CB8AC3E}">
        <p14:creationId xmlns:p14="http://schemas.microsoft.com/office/powerpoint/2010/main" val="167433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fontScale="92500" lnSpcReduction="10000"/>
          </a:bodyPr>
          <a:lstStyle/>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SELECT </a:t>
            </a:r>
            <a:r>
              <a:rPr lang="en-US" dirty="0" err="1">
                <a:solidFill>
                  <a:schemeClr val="tx1"/>
                </a:solidFill>
                <a:latin typeface="Consolas" panose="020B0609020204030204" pitchFamily="49" charset="0"/>
                <a:cs typeface="Consolas" panose="020B0609020204030204" pitchFamily="49" charset="0"/>
              </a:rPr>
              <a:t>song_name</a:t>
            </a:r>
            <a:r>
              <a:rPr lang="en-US" dirty="0">
                <a:solidFill>
                  <a:schemeClr val="tx1"/>
                </a:solidFill>
                <a:latin typeface="Consolas" panose="020B0609020204030204" pitchFamily="49" charset="0"/>
                <a:cs typeface="Consolas" panose="020B0609020204030204" pitchFamily="49" charset="0"/>
              </a:rPr>
              <a:t>, count(*)</a:t>
            </a:r>
          </a:p>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FROM listens l</a:t>
            </a:r>
          </a:p>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INNER JOIN songs s ON </a:t>
            </a:r>
            <a:r>
              <a:rPr lang="en-US" dirty="0" err="1">
                <a:solidFill>
                  <a:schemeClr val="tx1"/>
                </a:solidFill>
                <a:latin typeface="Consolas" panose="020B0609020204030204" pitchFamily="49" charset="0"/>
                <a:cs typeface="Consolas" panose="020B0609020204030204" pitchFamily="49" charset="0"/>
              </a:rPr>
              <a:t>l.spotify_track_uri</a:t>
            </a:r>
            <a:r>
              <a:rPr lang="en-US" dirty="0">
                <a:solidFill>
                  <a:schemeClr val="tx1"/>
                </a:solidFill>
                <a:latin typeface="Consolas" panose="020B0609020204030204" pitchFamily="49" charset="0"/>
                <a:cs typeface="Consolas" panose="020B0609020204030204" pitchFamily="49" charset="0"/>
              </a:rPr>
              <a:t> = </a:t>
            </a:r>
            <a:r>
              <a:rPr lang="en-US" dirty="0" err="1">
                <a:solidFill>
                  <a:schemeClr val="tx1"/>
                </a:solidFill>
                <a:latin typeface="Consolas" panose="020B0609020204030204" pitchFamily="49" charset="0"/>
                <a:cs typeface="Consolas" panose="020B0609020204030204" pitchFamily="49" charset="0"/>
              </a:rPr>
              <a:t>s.spotify_track_uri</a:t>
            </a:r>
            <a:endParaRPr lang="en-US" dirty="0">
              <a:solidFill>
                <a:schemeClr val="tx1"/>
              </a:solidFill>
              <a:latin typeface="Consolas" panose="020B0609020204030204" pitchFamily="49" charset="0"/>
              <a:cs typeface="Consolas" panose="020B0609020204030204" pitchFamily="49" charset="0"/>
            </a:endParaRPr>
          </a:p>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WHERE </a:t>
            </a:r>
            <a:r>
              <a:rPr lang="en-US" dirty="0" err="1">
                <a:solidFill>
                  <a:schemeClr val="tx1"/>
                </a:solidFill>
                <a:latin typeface="Consolas" panose="020B0609020204030204" pitchFamily="49" charset="0"/>
                <a:cs typeface="Consolas" panose="020B0609020204030204" pitchFamily="49" charset="0"/>
              </a:rPr>
              <a:t>artist_name</a:t>
            </a:r>
            <a:r>
              <a:rPr lang="en-US" dirty="0">
                <a:solidFill>
                  <a:schemeClr val="tx1"/>
                </a:solidFill>
                <a:latin typeface="Consolas" panose="020B0609020204030204" pitchFamily="49" charset="0"/>
                <a:cs typeface="Consolas" panose="020B0609020204030204" pitchFamily="49" charset="0"/>
              </a:rPr>
              <a:t> = 'David Bowie'</a:t>
            </a:r>
          </a:p>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GROUP BY </a:t>
            </a:r>
            <a:r>
              <a:rPr lang="en-US" dirty="0" err="1">
                <a:solidFill>
                  <a:schemeClr val="tx1"/>
                </a:solidFill>
                <a:latin typeface="Consolas" panose="020B0609020204030204" pitchFamily="49" charset="0"/>
                <a:cs typeface="Consolas" panose="020B0609020204030204" pitchFamily="49" charset="0"/>
              </a:rPr>
              <a:t>song_name</a:t>
            </a:r>
            <a:endParaRPr lang="en-US" dirty="0">
              <a:solidFill>
                <a:schemeClr val="tx1"/>
              </a:solidFill>
              <a:latin typeface="Consolas" panose="020B0609020204030204" pitchFamily="49" charset="0"/>
              <a:cs typeface="Consolas" panose="020B0609020204030204" pitchFamily="49" charset="0"/>
            </a:endParaRPr>
          </a:p>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ORDER BY count(*) desc;</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Font typeface="Franklin Gothic Book" panose="020B0503020102020204" pitchFamily="34" charset="0"/>
              <a:buNone/>
            </a:pPr>
            <a:r>
              <a:rPr lang="en-US" dirty="0">
                <a:solidFill>
                  <a:schemeClr val="tx1"/>
                </a:solidFill>
                <a:latin typeface="Consolas" panose="020B0609020204030204" pitchFamily="49" charset="0"/>
                <a:cs typeface="Consolas" panose="020B0609020204030204" pitchFamily="49" charset="0"/>
              </a:rPr>
              <a:t>songs %&gt;% </a:t>
            </a:r>
          </a:p>
          <a:p>
            <a:pPr marL="0" indent="0">
              <a:lnSpc>
                <a:spcPct val="100000"/>
              </a:lnSpc>
              <a:buFont typeface="Franklin Gothic Book" panose="020B0503020102020204" pitchFamily="34" charset="0"/>
              <a:buNone/>
            </a:pPr>
            <a:r>
              <a:rPr lang="en-US" dirty="0">
                <a:solidFill>
                  <a:schemeClr val="tx1"/>
                </a:solidFill>
                <a:latin typeface="Consolas" panose="020B0609020204030204" pitchFamily="49" charset="0"/>
                <a:cs typeface="Consolas" panose="020B0609020204030204" pitchFamily="49" charset="0"/>
              </a:rPr>
              <a:t>  </a:t>
            </a:r>
            <a:r>
              <a:rPr lang="en-US" dirty="0" err="1">
                <a:solidFill>
                  <a:schemeClr val="tx1"/>
                </a:solidFill>
                <a:latin typeface="Consolas" panose="020B0609020204030204" pitchFamily="49" charset="0"/>
                <a:cs typeface="Consolas" panose="020B0609020204030204" pitchFamily="49" charset="0"/>
              </a:rPr>
              <a:t>inner_join</a:t>
            </a:r>
            <a:r>
              <a:rPr lang="en-US" dirty="0">
                <a:solidFill>
                  <a:schemeClr val="tx1"/>
                </a:solidFill>
                <a:latin typeface="Consolas" panose="020B0609020204030204" pitchFamily="49" charset="0"/>
                <a:cs typeface="Consolas" panose="020B0609020204030204" pitchFamily="49" charset="0"/>
              </a:rPr>
              <a:t>(listens) %&gt;% </a:t>
            </a:r>
          </a:p>
          <a:p>
            <a:pPr marL="0" indent="0">
              <a:lnSpc>
                <a:spcPct val="100000"/>
              </a:lnSpc>
              <a:buFont typeface="Franklin Gothic Book" panose="020B0503020102020204" pitchFamily="34" charset="0"/>
              <a:buNone/>
            </a:pPr>
            <a:r>
              <a:rPr lang="en-US" dirty="0">
                <a:solidFill>
                  <a:schemeClr val="tx1"/>
                </a:solidFill>
                <a:latin typeface="Consolas" panose="020B0609020204030204" pitchFamily="49" charset="0"/>
                <a:cs typeface="Consolas" panose="020B0609020204030204" pitchFamily="49" charset="0"/>
              </a:rPr>
              <a:t>  filter(</a:t>
            </a:r>
            <a:r>
              <a:rPr lang="en-US" dirty="0" err="1">
                <a:solidFill>
                  <a:schemeClr val="tx1"/>
                </a:solidFill>
                <a:latin typeface="Consolas" panose="020B0609020204030204" pitchFamily="49" charset="0"/>
                <a:cs typeface="Consolas" panose="020B0609020204030204" pitchFamily="49" charset="0"/>
              </a:rPr>
              <a:t>artist_name</a:t>
            </a:r>
            <a:r>
              <a:rPr lang="en-US" dirty="0">
                <a:solidFill>
                  <a:schemeClr val="tx1"/>
                </a:solidFill>
                <a:latin typeface="Consolas" panose="020B0609020204030204" pitchFamily="49" charset="0"/>
                <a:cs typeface="Consolas" panose="020B0609020204030204" pitchFamily="49" charset="0"/>
              </a:rPr>
              <a:t> == "David Bowie") %&gt;% </a:t>
            </a:r>
          </a:p>
          <a:p>
            <a:pPr marL="0" indent="0">
              <a:lnSpc>
                <a:spcPct val="100000"/>
              </a:lnSpc>
              <a:buFont typeface="Franklin Gothic Book" panose="020B0503020102020204" pitchFamily="34" charset="0"/>
              <a:buNone/>
            </a:pPr>
            <a:r>
              <a:rPr lang="en-US" dirty="0">
                <a:solidFill>
                  <a:schemeClr val="tx1"/>
                </a:solidFill>
                <a:latin typeface="Consolas" panose="020B0609020204030204" pitchFamily="49" charset="0"/>
                <a:cs typeface="Consolas" panose="020B0609020204030204" pitchFamily="49" charset="0"/>
              </a:rPr>
              <a:t>  count(</a:t>
            </a:r>
            <a:r>
              <a:rPr lang="en-US" dirty="0" err="1">
                <a:solidFill>
                  <a:schemeClr val="tx1"/>
                </a:solidFill>
                <a:latin typeface="Consolas" panose="020B0609020204030204" pitchFamily="49" charset="0"/>
                <a:cs typeface="Consolas" panose="020B0609020204030204" pitchFamily="49" charset="0"/>
              </a:rPr>
              <a:t>song_name</a:t>
            </a:r>
            <a:r>
              <a:rPr lang="en-US" dirty="0">
                <a:solidFill>
                  <a:schemeClr val="tx1"/>
                </a:solidFill>
                <a:latin typeface="Consolas" panose="020B0609020204030204" pitchFamily="49" charset="0"/>
                <a:cs typeface="Consolas" panose="020B0609020204030204" pitchFamily="49" charset="0"/>
              </a:rPr>
              <a:t>, sort = TRUE)</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4123111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0780-C401-90F2-A3AB-9B533D824CDA}"/>
              </a:ext>
            </a:extLst>
          </p:cNvPr>
          <p:cNvSpPr>
            <a:spLocks noGrp="1"/>
          </p:cNvSpPr>
          <p:nvPr>
            <p:ph type="title"/>
          </p:nvPr>
        </p:nvSpPr>
        <p:spPr/>
        <p:txBody>
          <a:bodyPr/>
          <a:lstStyle/>
          <a:p>
            <a:r>
              <a:rPr lang="en-US" dirty="0"/>
              <a:t>Writing SQL direct in R</a:t>
            </a:r>
          </a:p>
        </p:txBody>
      </p:sp>
      <p:sp>
        <p:nvSpPr>
          <p:cNvPr id="3" name="Content Placeholder 2">
            <a:extLst>
              <a:ext uri="{FF2B5EF4-FFF2-40B4-BE49-F238E27FC236}">
                <a16:creationId xmlns:a16="http://schemas.microsoft.com/office/drawing/2014/main" id="{F7D28EF4-6BC4-6A2C-02A0-04834FECE00E}"/>
              </a:ext>
            </a:extLst>
          </p:cNvPr>
          <p:cNvSpPr>
            <a:spLocks noGrp="1"/>
          </p:cNvSpPr>
          <p:nvPr>
            <p:ph idx="1"/>
          </p:nvPr>
        </p:nvSpPr>
        <p:spPr>
          <a:xfrm>
            <a:off x="1371600" y="2171700"/>
            <a:ext cx="5323489" cy="2601310"/>
          </a:xfrm>
        </p:spPr>
        <p:txBody>
          <a:bodyPr>
            <a:normAutofit/>
          </a:bodyPr>
          <a:lstStyle/>
          <a:p>
            <a:pPr marL="0" indent="0">
              <a:buNone/>
            </a:pPr>
            <a:r>
              <a:rPr lang="en-US" dirty="0" err="1">
                <a:latin typeface="Consolas" panose="020B0609020204030204" pitchFamily="49" charset="0"/>
                <a:cs typeface="Consolas" panose="020B0609020204030204" pitchFamily="49" charset="0"/>
              </a:rPr>
              <a:t>dbGetQuery</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db_conn</a:t>
            </a: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"SELECT min(timestamp), max(timestamp)</a:t>
            </a:r>
          </a:p>
          <a:p>
            <a:pPr marL="0" indent="0">
              <a:buNone/>
            </a:pPr>
            <a:r>
              <a:rPr lang="en-US" dirty="0">
                <a:latin typeface="Consolas" panose="020B0609020204030204" pitchFamily="49" charset="0"/>
                <a:cs typeface="Consolas" panose="020B0609020204030204" pitchFamily="49" charset="0"/>
              </a:rPr>
              <a:t> FROM listens l</a:t>
            </a:r>
          </a:p>
          <a:p>
            <a:pPr marL="0" indent="0">
              <a:buNone/>
            </a:pPr>
            <a:r>
              <a:rPr lang="en-US" dirty="0">
                <a:latin typeface="Consolas" panose="020B0609020204030204" pitchFamily="49" charset="0"/>
                <a:cs typeface="Consolas" panose="020B0609020204030204" pitchFamily="49" charset="0"/>
              </a:rPr>
              <a:t> WHERE </a:t>
            </a:r>
            <a:r>
              <a:rPr lang="en-US" dirty="0" err="1">
                <a:latin typeface="Consolas" panose="020B0609020204030204" pitchFamily="49" charset="0"/>
                <a:cs typeface="Consolas" panose="020B0609020204030204" pitchFamily="49" charset="0"/>
              </a:rPr>
              <a:t>conn_country</a:t>
            </a:r>
            <a:r>
              <a:rPr lang="en-US" dirty="0">
                <a:latin typeface="Consolas" panose="020B0609020204030204" pitchFamily="49" charset="0"/>
                <a:cs typeface="Consolas" panose="020B0609020204030204" pitchFamily="49" charset="0"/>
              </a:rPr>
              <a:t> = 'AU’;”</a:t>
            </a:r>
          </a:p>
          <a:p>
            <a:pPr marL="0" indent="0">
              <a:buNone/>
            </a:pP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58546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0780-C401-90F2-A3AB-9B533D824CDA}"/>
              </a:ext>
            </a:extLst>
          </p:cNvPr>
          <p:cNvSpPr>
            <a:spLocks noGrp="1"/>
          </p:cNvSpPr>
          <p:nvPr>
            <p:ph type="title"/>
          </p:nvPr>
        </p:nvSpPr>
        <p:spPr/>
        <p:txBody>
          <a:bodyPr/>
          <a:lstStyle/>
          <a:p>
            <a:r>
              <a:rPr lang="en-US" dirty="0"/>
              <a:t>Writing SQL direct in R</a:t>
            </a:r>
          </a:p>
        </p:txBody>
      </p:sp>
      <p:sp>
        <p:nvSpPr>
          <p:cNvPr id="3" name="Content Placeholder 2">
            <a:extLst>
              <a:ext uri="{FF2B5EF4-FFF2-40B4-BE49-F238E27FC236}">
                <a16:creationId xmlns:a16="http://schemas.microsoft.com/office/drawing/2014/main" id="{F7D28EF4-6BC4-6A2C-02A0-04834FECE00E}"/>
              </a:ext>
            </a:extLst>
          </p:cNvPr>
          <p:cNvSpPr>
            <a:spLocks noGrp="1"/>
          </p:cNvSpPr>
          <p:nvPr>
            <p:ph idx="1"/>
          </p:nvPr>
        </p:nvSpPr>
        <p:spPr>
          <a:xfrm>
            <a:off x="1371600" y="2171700"/>
            <a:ext cx="5323489" cy="2601310"/>
          </a:xfrm>
        </p:spPr>
        <p:txBody>
          <a:bodyPr>
            <a:normAutofit/>
          </a:bodyPr>
          <a:lstStyle/>
          <a:p>
            <a:pPr marL="0" indent="0">
              <a:buNone/>
            </a:pPr>
            <a:r>
              <a:rPr lang="en-US" dirty="0" err="1">
                <a:latin typeface="Consolas" panose="020B0609020204030204" pitchFamily="49" charset="0"/>
                <a:cs typeface="Consolas" panose="020B0609020204030204" pitchFamily="49" charset="0"/>
              </a:rPr>
              <a:t>dbGetQuery</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db_conn</a:t>
            </a: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"SELECT min(timestamp), max(timestamp)</a:t>
            </a:r>
          </a:p>
          <a:p>
            <a:pPr marL="0" indent="0">
              <a:buNone/>
            </a:pPr>
            <a:r>
              <a:rPr lang="en-US" dirty="0">
                <a:latin typeface="Consolas" panose="020B0609020204030204" pitchFamily="49" charset="0"/>
                <a:cs typeface="Consolas" panose="020B0609020204030204" pitchFamily="49" charset="0"/>
              </a:rPr>
              <a:t> FROM listens l</a:t>
            </a:r>
          </a:p>
          <a:p>
            <a:pPr marL="0" indent="0">
              <a:buNone/>
            </a:pPr>
            <a:r>
              <a:rPr lang="en-US" dirty="0">
                <a:latin typeface="Consolas" panose="020B0609020204030204" pitchFamily="49" charset="0"/>
                <a:cs typeface="Consolas" panose="020B0609020204030204" pitchFamily="49" charset="0"/>
              </a:rPr>
              <a:t> WHERE </a:t>
            </a:r>
            <a:r>
              <a:rPr lang="en-US" dirty="0" err="1">
                <a:latin typeface="Consolas" panose="020B0609020204030204" pitchFamily="49" charset="0"/>
                <a:cs typeface="Consolas" panose="020B0609020204030204" pitchFamily="49" charset="0"/>
              </a:rPr>
              <a:t>conn_country</a:t>
            </a:r>
            <a:r>
              <a:rPr lang="en-US" dirty="0">
                <a:latin typeface="Consolas" panose="020B0609020204030204" pitchFamily="49" charset="0"/>
                <a:cs typeface="Consolas" panose="020B0609020204030204" pitchFamily="49" charset="0"/>
              </a:rPr>
              <a:t> = 'AU’;”</a:t>
            </a:r>
          </a:p>
          <a:p>
            <a:pPr marL="0" indent="0">
              <a:buNone/>
            </a:pPr>
            <a:r>
              <a:rPr lang="en-US" dirty="0">
                <a:latin typeface="Consolas" panose="020B0609020204030204" pitchFamily="49"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D7FE610A-3B89-AA1C-F580-EFF7F21AF24E}"/>
              </a:ext>
            </a:extLst>
          </p:cNvPr>
          <p:cNvGraphicFramePr>
            <a:graphicFrameLocks noGrp="1"/>
          </p:cNvGraphicFramePr>
          <p:nvPr>
            <p:extLst>
              <p:ext uri="{D42A27DB-BD31-4B8C-83A1-F6EECF244321}">
                <p14:modId xmlns:p14="http://schemas.microsoft.com/office/powerpoint/2010/main" val="757738453"/>
              </p:ext>
            </p:extLst>
          </p:nvPr>
        </p:nvGraphicFramePr>
        <p:xfrm>
          <a:off x="1445172" y="4999717"/>
          <a:ext cx="4137322" cy="823662"/>
        </p:xfrm>
        <a:graphic>
          <a:graphicData uri="http://schemas.openxmlformats.org/drawingml/2006/table">
            <a:tbl>
              <a:tblPr>
                <a:tableStyleId>{2D5ABB26-0587-4C30-8999-92F81FD0307C}</a:tableStyleId>
              </a:tblPr>
              <a:tblGrid>
                <a:gridCol w="2105025">
                  <a:extLst>
                    <a:ext uri="{9D8B030D-6E8A-4147-A177-3AD203B41FA5}">
                      <a16:colId xmlns:a16="http://schemas.microsoft.com/office/drawing/2014/main" val="2691700248"/>
                    </a:ext>
                  </a:extLst>
                </a:gridCol>
                <a:gridCol w="2032297">
                  <a:extLst>
                    <a:ext uri="{9D8B030D-6E8A-4147-A177-3AD203B41FA5}">
                      <a16:colId xmlns:a16="http://schemas.microsoft.com/office/drawing/2014/main" val="2734064007"/>
                    </a:ext>
                  </a:extLst>
                </a:gridCol>
              </a:tblGrid>
              <a:tr h="511669">
                <a:tc>
                  <a:txBody>
                    <a:bodyPr/>
                    <a:lstStyle/>
                    <a:p>
                      <a:r>
                        <a:rPr lang="en-GB" sz="1400" dirty="0">
                          <a:latin typeface="Consolas" panose="020B0609020204030204" pitchFamily="49" charset="0"/>
                          <a:cs typeface="Consolas" panose="020B0609020204030204" pitchFamily="49" charset="0"/>
                        </a:rPr>
                        <a:t>min(timestamp)</a:t>
                      </a:r>
                    </a:p>
                  </a:txBody>
                  <a:tcPr marL="19050" marR="19050" marT="19050" marB="19050" anchor="ctr"/>
                </a:tc>
                <a:tc>
                  <a:txBody>
                    <a:bodyPr/>
                    <a:lstStyle/>
                    <a:p>
                      <a:r>
                        <a:rPr lang="en-GB" sz="1400" dirty="0">
                          <a:latin typeface="Consolas" panose="020B0609020204030204" pitchFamily="49" charset="0"/>
                          <a:cs typeface="Consolas" panose="020B0609020204030204" pitchFamily="49" charset="0"/>
                        </a:rPr>
                        <a:t>max(timestamp)</a:t>
                      </a:r>
                    </a:p>
                  </a:txBody>
                  <a:tcPr marL="19050" marR="19050" marT="19050" marB="19050" anchor="ctr"/>
                </a:tc>
                <a:extLst>
                  <a:ext uri="{0D108BD9-81ED-4DB2-BD59-A6C34878D82A}">
                    <a16:rowId xmlns:a16="http://schemas.microsoft.com/office/drawing/2014/main" val="813993479"/>
                  </a:ext>
                </a:extLst>
              </a:tr>
              <a:tr h="311993">
                <a:tc>
                  <a:txBody>
                    <a:bodyPr/>
                    <a:lstStyle/>
                    <a:p>
                      <a:pPr algn="l"/>
                      <a:r>
                        <a:rPr lang="en-GB" sz="1400" b="0" i="0" dirty="0">
                          <a:solidFill>
                            <a:schemeClr val="tx1"/>
                          </a:solidFill>
                          <a:effectLst/>
                          <a:latin typeface="Consolas" panose="020B0609020204030204" pitchFamily="49" charset="0"/>
                          <a:cs typeface="Consolas" panose="020B0609020204030204" pitchFamily="49" charset="0"/>
                        </a:rPr>
                        <a:t>2019-09-21T01:15:07Z</a:t>
                      </a:r>
                    </a:p>
                  </a:txBody>
                  <a:tcPr marL="19050" marR="19050" marT="19050" marB="19050" anchor="ctr"/>
                </a:tc>
                <a:tc>
                  <a:txBody>
                    <a:bodyPr/>
                    <a:lstStyle/>
                    <a:p>
                      <a:pPr algn="l"/>
                      <a:r>
                        <a:rPr lang="en-GB" sz="1400" b="0" i="0" dirty="0">
                          <a:solidFill>
                            <a:schemeClr val="tx1"/>
                          </a:solidFill>
                          <a:effectLst/>
                          <a:latin typeface="Consolas" panose="020B0609020204030204" pitchFamily="49" charset="0"/>
                          <a:cs typeface="Consolas" panose="020B0609020204030204" pitchFamily="49" charset="0"/>
                        </a:rPr>
                        <a:t>2019-11-04T08:20:58Z</a:t>
                      </a:r>
                    </a:p>
                  </a:txBody>
                  <a:tcPr marL="19050" marR="19050" marT="19050" marB="19050" anchor="ctr"/>
                </a:tc>
                <a:extLst>
                  <a:ext uri="{0D108BD9-81ED-4DB2-BD59-A6C34878D82A}">
                    <a16:rowId xmlns:a16="http://schemas.microsoft.com/office/drawing/2014/main" val="3482516312"/>
                  </a:ext>
                </a:extLst>
              </a:tr>
            </a:tbl>
          </a:graphicData>
        </a:graphic>
      </p:graphicFrame>
      <p:pic>
        <p:nvPicPr>
          <p:cNvPr id="6" name="Picture 5" descr="A person kneeling next to a kangaroo&#10;&#10;Description automatically generated">
            <a:extLst>
              <a:ext uri="{FF2B5EF4-FFF2-40B4-BE49-F238E27FC236}">
                <a16:creationId xmlns:a16="http://schemas.microsoft.com/office/drawing/2014/main" id="{58D0FEFA-8F41-A902-9870-4F4FE9CD669F}"/>
              </a:ext>
            </a:extLst>
          </p:cNvPr>
          <p:cNvPicPr>
            <a:picLocks noChangeAspect="1"/>
          </p:cNvPicPr>
          <p:nvPr/>
        </p:nvPicPr>
        <p:blipFill rotWithShape="1">
          <a:blip r:embed="rId2"/>
          <a:srcRect l="15686" r="25150" b="17272"/>
          <a:stretch/>
        </p:blipFill>
        <p:spPr>
          <a:xfrm>
            <a:off x="6374296" y="2171700"/>
            <a:ext cx="4598504" cy="3125673"/>
          </a:xfrm>
          <a:prstGeom prst="rect">
            <a:avLst/>
          </a:prstGeom>
        </p:spPr>
      </p:pic>
      <p:sp>
        <p:nvSpPr>
          <p:cNvPr id="7" name="TextBox 6">
            <a:extLst>
              <a:ext uri="{FF2B5EF4-FFF2-40B4-BE49-F238E27FC236}">
                <a16:creationId xmlns:a16="http://schemas.microsoft.com/office/drawing/2014/main" id="{3B401DB2-F78F-B3CA-751B-3525B087CC5D}"/>
              </a:ext>
            </a:extLst>
          </p:cNvPr>
          <p:cNvSpPr txBox="1"/>
          <p:nvPr/>
        </p:nvSpPr>
        <p:spPr>
          <a:xfrm>
            <a:off x="1371600" y="4630385"/>
            <a:ext cx="1534510" cy="369332"/>
          </a:xfrm>
          <a:prstGeom prst="rect">
            <a:avLst/>
          </a:prstGeom>
          <a:noFill/>
        </p:spPr>
        <p:txBody>
          <a:bodyPr wrap="square">
            <a:spAutoFit/>
          </a:bodyPr>
          <a:lstStyle/>
          <a:p>
            <a:pPr marL="0" indent="0">
              <a:buNone/>
            </a:pPr>
            <a:r>
              <a:rPr lang="en-US" dirty="0">
                <a:latin typeface="Consolas" panose="020B0609020204030204" pitchFamily="49" charset="0"/>
                <a:cs typeface="Consolas" panose="020B0609020204030204" pitchFamily="49" charset="0"/>
              </a:rPr>
              <a:t>RESULT:</a:t>
            </a:r>
          </a:p>
        </p:txBody>
      </p:sp>
    </p:spTree>
    <p:extLst>
      <p:ext uri="{BB962C8B-B14F-4D97-AF65-F5344CB8AC3E}">
        <p14:creationId xmlns:p14="http://schemas.microsoft.com/office/powerpoint/2010/main" val="3526721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47FF92-FED8-1D5B-5569-2866D8795A7B}"/>
              </a:ext>
            </a:extLst>
          </p:cNvPr>
          <p:cNvSpPr>
            <a:spLocks noGrp="1"/>
          </p:cNvSpPr>
          <p:nvPr>
            <p:ph type="title"/>
          </p:nvPr>
        </p:nvSpPr>
        <p:spPr>
          <a:xfrm>
            <a:off x="1095704" y="2687692"/>
            <a:ext cx="10000593" cy="1482616"/>
          </a:xfrm>
        </p:spPr>
        <p:txBody>
          <a:bodyPr>
            <a:normAutofit/>
          </a:bodyPr>
          <a:lstStyle/>
          <a:p>
            <a:pPr algn="ctr"/>
            <a:r>
              <a:rPr lang="en-US" dirty="0"/>
              <a:t>THANK YOU! </a:t>
            </a:r>
            <a:r>
              <a:rPr lang="en-US" dirty="0">
                <a:sym typeface="Wingdings" pitchFamily="2" charset="2"/>
              </a:rPr>
              <a:t></a:t>
            </a:r>
            <a:br>
              <a:rPr lang="en-US" dirty="0">
                <a:sym typeface="Wingdings" pitchFamily="2" charset="2"/>
              </a:rPr>
            </a:br>
            <a:r>
              <a:rPr lang="en-US" dirty="0">
                <a:sym typeface="Wingdings" pitchFamily="2" charset="2"/>
              </a:rPr>
              <a:t>Happy to chat about any questions after!</a:t>
            </a:r>
            <a:endParaRPr lang="en-US" dirty="0"/>
          </a:p>
        </p:txBody>
      </p:sp>
    </p:spTree>
    <p:extLst>
      <p:ext uri="{BB962C8B-B14F-4D97-AF65-F5344CB8AC3E}">
        <p14:creationId xmlns:p14="http://schemas.microsoft.com/office/powerpoint/2010/main" val="159870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9781-FF8B-C854-6687-5C2D28EBFDE7}"/>
              </a:ext>
            </a:extLst>
          </p:cNvPr>
          <p:cNvSpPr>
            <a:spLocks noGrp="1"/>
          </p:cNvSpPr>
          <p:nvPr>
            <p:ph type="title"/>
          </p:nvPr>
        </p:nvSpPr>
        <p:spPr>
          <a:xfrm>
            <a:off x="1371600" y="685800"/>
            <a:ext cx="6858000" cy="1485900"/>
          </a:xfrm>
        </p:spPr>
        <p:txBody>
          <a:bodyPr/>
          <a:lstStyle/>
          <a:p>
            <a:r>
              <a:rPr lang="en-US" dirty="0"/>
              <a:t>My Background</a:t>
            </a:r>
          </a:p>
        </p:txBody>
      </p:sp>
      <p:sp>
        <p:nvSpPr>
          <p:cNvPr id="3" name="Content Placeholder 2">
            <a:extLst>
              <a:ext uri="{FF2B5EF4-FFF2-40B4-BE49-F238E27FC236}">
                <a16:creationId xmlns:a16="http://schemas.microsoft.com/office/drawing/2014/main" id="{7B3035D5-936E-658E-2FD1-95428E70FF10}"/>
              </a:ext>
            </a:extLst>
          </p:cNvPr>
          <p:cNvSpPr>
            <a:spLocks noGrp="1"/>
          </p:cNvSpPr>
          <p:nvPr>
            <p:ph idx="1"/>
          </p:nvPr>
        </p:nvSpPr>
        <p:spPr>
          <a:xfrm>
            <a:off x="1371601" y="2171700"/>
            <a:ext cx="4724400" cy="4260574"/>
          </a:xfrm>
        </p:spPr>
        <p:txBody>
          <a:bodyPr>
            <a:normAutofit/>
          </a:bodyPr>
          <a:lstStyle/>
          <a:p>
            <a:r>
              <a:rPr lang="en-GB" sz="1800" kern="100" dirty="0">
                <a:latin typeface="Aptos" panose="020B0004020202020204" pitchFamily="34" charset="0"/>
                <a:ea typeface="Aptos" panose="020B0004020202020204" pitchFamily="34" charset="0"/>
                <a:cs typeface="Times New Roman" panose="02020603050405020304" pitchFamily="18" charset="0"/>
              </a:rPr>
              <a:t>Not a computer scientist: studied Biochemistry at undergraduate, MSc project focused on bioinformatics, fell in LOVE!</a:t>
            </a:r>
          </a:p>
          <a:p>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EPCC 2020 – present: using SQL and R across multiple projects, mainly working with NHS data in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DataLoch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GB" sz="1800" kern="100" dirty="0">
              <a:latin typeface="Aptos" panose="020B0004020202020204" pitchFamily="34" charset="0"/>
              <a:ea typeface="Aptos" panose="020B0004020202020204" pitchFamily="34" charset="0"/>
              <a:cs typeface="Times New Roman" panose="02020603050405020304" pitchFamily="18" charset="0"/>
            </a:endParaRP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Also an online maths and science tutor since 2020 – I love teaching things!</a:t>
            </a:r>
            <a:endParaRPr lang="en-GB" sz="18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person sitting at a table with a computer&#10;&#10;Description automatically generated">
            <a:extLst>
              <a:ext uri="{FF2B5EF4-FFF2-40B4-BE49-F238E27FC236}">
                <a16:creationId xmlns:a16="http://schemas.microsoft.com/office/drawing/2014/main" id="{16D56B5D-731F-8B3B-6364-12B301E8EE31}"/>
              </a:ext>
            </a:extLst>
          </p:cNvPr>
          <p:cNvPicPr>
            <a:picLocks noChangeAspect="1"/>
          </p:cNvPicPr>
          <p:nvPr/>
        </p:nvPicPr>
        <p:blipFill rotWithShape="1">
          <a:blip r:embed="rId2"/>
          <a:srcRect t="11719" b="14063"/>
          <a:stretch/>
        </p:blipFill>
        <p:spPr>
          <a:xfrm>
            <a:off x="6966540" y="691188"/>
            <a:ext cx="4195892" cy="4152185"/>
          </a:xfrm>
          <a:prstGeom prst="rect">
            <a:avLst/>
          </a:prstGeom>
        </p:spPr>
      </p:pic>
    </p:spTree>
    <p:extLst>
      <p:ext uri="{BB962C8B-B14F-4D97-AF65-F5344CB8AC3E}">
        <p14:creationId xmlns:p14="http://schemas.microsoft.com/office/powerpoint/2010/main" val="180429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9781-FF8B-C854-6687-5C2D28EBFDE7}"/>
              </a:ext>
            </a:extLst>
          </p:cNvPr>
          <p:cNvSpPr>
            <a:spLocks noGrp="1"/>
          </p:cNvSpPr>
          <p:nvPr>
            <p:ph type="title"/>
          </p:nvPr>
        </p:nvSpPr>
        <p:spPr>
          <a:xfrm>
            <a:off x="1371600" y="685800"/>
            <a:ext cx="6858000" cy="1485900"/>
          </a:xfrm>
        </p:spPr>
        <p:txBody>
          <a:bodyPr/>
          <a:lstStyle/>
          <a:p>
            <a:r>
              <a:rPr lang="en-US" dirty="0"/>
              <a:t>My Background</a:t>
            </a:r>
          </a:p>
        </p:txBody>
      </p:sp>
      <p:sp>
        <p:nvSpPr>
          <p:cNvPr id="3" name="Content Placeholder 2">
            <a:extLst>
              <a:ext uri="{FF2B5EF4-FFF2-40B4-BE49-F238E27FC236}">
                <a16:creationId xmlns:a16="http://schemas.microsoft.com/office/drawing/2014/main" id="{7B3035D5-936E-658E-2FD1-95428E70FF10}"/>
              </a:ext>
            </a:extLst>
          </p:cNvPr>
          <p:cNvSpPr>
            <a:spLocks noGrp="1"/>
          </p:cNvSpPr>
          <p:nvPr>
            <p:ph idx="1"/>
          </p:nvPr>
        </p:nvSpPr>
        <p:spPr>
          <a:xfrm>
            <a:off x="1371601" y="2171700"/>
            <a:ext cx="4724400" cy="4260574"/>
          </a:xfrm>
        </p:spPr>
        <p:txBody>
          <a:bodyPr>
            <a:normAutofit/>
          </a:bodyPr>
          <a:lstStyle/>
          <a:p>
            <a:r>
              <a:rPr lang="en-GB" sz="1800" kern="100" dirty="0">
                <a:latin typeface="Aptos" panose="020B0004020202020204" pitchFamily="34" charset="0"/>
                <a:ea typeface="Aptos" panose="020B0004020202020204" pitchFamily="34" charset="0"/>
                <a:cs typeface="Times New Roman" panose="02020603050405020304" pitchFamily="18" charset="0"/>
              </a:rPr>
              <a:t>Not a computer scientist: studied Biochemistry at undergraduate, MSc project focused on bioinformatics, fell in LOVE!</a:t>
            </a:r>
          </a:p>
          <a:p>
            <a:pPr marL="0" indent="0">
              <a:buNone/>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EPCC 2020 – present: using SQL and R across multiple projects, mainly working with NHS data in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DataLoch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GB" sz="1800" kern="100" dirty="0">
              <a:latin typeface="Aptos" panose="020B0004020202020204" pitchFamily="34" charset="0"/>
              <a:ea typeface="Aptos" panose="020B0004020202020204" pitchFamily="34" charset="0"/>
              <a:cs typeface="Times New Roman" panose="02020603050405020304" pitchFamily="18" charset="0"/>
            </a:endParaRP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Also an online maths and science tutor since 2020 – I love teaching things!</a:t>
            </a:r>
            <a:endParaRPr lang="en-GB" sz="18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person sitting at a table with a computer&#10;&#10;Description automatically generated">
            <a:extLst>
              <a:ext uri="{FF2B5EF4-FFF2-40B4-BE49-F238E27FC236}">
                <a16:creationId xmlns:a16="http://schemas.microsoft.com/office/drawing/2014/main" id="{16D56B5D-731F-8B3B-6364-12B301E8EE31}"/>
              </a:ext>
            </a:extLst>
          </p:cNvPr>
          <p:cNvPicPr>
            <a:picLocks noChangeAspect="1"/>
          </p:cNvPicPr>
          <p:nvPr/>
        </p:nvPicPr>
        <p:blipFill rotWithShape="1">
          <a:blip r:embed="rId2"/>
          <a:srcRect t="11719" b="14063"/>
          <a:stretch/>
        </p:blipFill>
        <p:spPr>
          <a:xfrm>
            <a:off x="6966540" y="691188"/>
            <a:ext cx="4195892" cy="4152185"/>
          </a:xfrm>
          <a:prstGeom prst="rect">
            <a:avLst/>
          </a:prstGeom>
        </p:spPr>
      </p:pic>
      <p:sp>
        <p:nvSpPr>
          <p:cNvPr id="4" name="TextBox 3">
            <a:extLst>
              <a:ext uri="{FF2B5EF4-FFF2-40B4-BE49-F238E27FC236}">
                <a16:creationId xmlns:a16="http://schemas.microsoft.com/office/drawing/2014/main" id="{295AF3AB-061D-ACD4-9F14-A4CB1211B161}"/>
              </a:ext>
            </a:extLst>
          </p:cNvPr>
          <p:cNvSpPr txBox="1"/>
          <p:nvPr/>
        </p:nvSpPr>
        <p:spPr>
          <a:xfrm>
            <a:off x="6096000" y="4843373"/>
            <a:ext cx="5936973" cy="1323439"/>
          </a:xfrm>
          <a:prstGeom prst="rect">
            <a:avLst/>
          </a:prstGeom>
          <a:noFill/>
        </p:spPr>
        <p:txBody>
          <a:bodyPr wrap="square" rtlCol="0">
            <a:spAutoFit/>
          </a:bodyPr>
          <a:lstStyle/>
          <a:p>
            <a:r>
              <a:rPr lang="en-US" sz="4000" dirty="0"/>
              <a:t>Enough about me…on to the data!</a:t>
            </a:r>
          </a:p>
        </p:txBody>
      </p:sp>
    </p:spTree>
    <p:extLst>
      <p:ext uri="{BB962C8B-B14F-4D97-AF65-F5344CB8AC3E}">
        <p14:creationId xmlns:p14="http://schemas.microsoft.com/office/powerpoint/2010/main" val="73871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BBA4-BA8C-4B6D-168C-793F3636E968}"/>
              </a:ext>
            </a:extLst>
          </p:cNvPr>
          <p:cNvSpPr>
            <a:spLocks noGrp="1"/>
          </p:cNvSpPr>
          <p:nvPr>
            <p:ph type="title"/>
          </p:nvPr>
        </p:nvSpPr>
        <p:spPr>
          <a:xfrm>
            <a:off x="1371600" y="685800"/>
            <a:ext cx="9601200" cy="811530"/>
          </a:xfrm>
        </p:spPr>
        <p:txBody>
          <a:bodyPr/>
          <a:lstStyle/>
          <a:p>
            <a:r>
              <a:rPr lang="en-US" dirty="0"/>
              <a:t>Our data for today…</a:t>
            </a:r>
          </a:p>
        </p:txBody>
      </p:sp>
      <p:pic>
        <p:nvPicPr>
          <p:cNvPr id="11" name="Picture 10" descr="A green text on a black background&#10;&#10;Description automatically generated">
            <a:extLst>
              <a:ext uri="{FF2B5EF4-FFF2-40B4-BE49-F238E27FC236}">
                <a16:creationId xmlns:a16="http://schemas.microsoft.com/office/drawing/2014/main" id="{13869FCE-DA36-9592-2A2E-0D68EEF89A5C}"/>
              </a:ext>
            </a:extLst>
          </p:cNvPr>
          <p:cNvPicPr>
            <a:picLocks noChangeAspect="1"/>
          </p:cNvPicPr>
          <p:nvPr/>
        </p:nvPicPr>
        <p:blipFill>
          <a:blip r:embed="rId3"/>
          <a:stretch>
            <a:fillRect/>
          </a:stretch>
        </p:blipFill>
        <p:spPr>
          <a:xfrm>
            <a:off x="1371600" y="1855305"/>
            <a:ext cx="9733722" cy="2923556"/>
          </a:xfrm>
          <a:prstGeom prst="rect">
            <a:avLst/>
          </a:prstGeom>
        </p:spPr>
      </p:pic>
    </p:spTree>
    <p:extLst>
      <p:ext uri="{BB962C8B-B14F-4D97-AF65-F5344CB8AC3E}">
        <p14:creationId xmlns:p14="http://schemas.microsoft.com/office/powerpoint/2010/main" val="245451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BBA4-BA8C-4B6D-168C-793F3636E968}"/>
              </a:ext>
            </a:extLst>
          </p:cNvPr>
          <p:cNvSpPr>
            <a:spLocks noGrp="1"/>
          </p:cNvSpPr>
          <p:nvPr>
            <p:ph type="title"/>
          </p:nvPr>
        </p:nvSpPr>
        <p:spPr>
          <a:xfrm>
            <a:off x="1371600" y="685800"/>
            <a:ext cx="9601200" cy="811530"/>
          </a:xfrm>
        </p:spPr>
        <p:txBody>
          <a:bodyPr/>
          <a:lstStyle/>
          <a:p>
            <a:r>
              <a:rPr lang="en-US" dirty="0"/>
              <a:t>Our data for today…</a:t>
            </a:r>
          </a:p>
        </p:txBody>
      </p:sp>
      <p:graphicFrame>
        <p:nvGraphicFramePr>
          <p:cNvPr id="6" name="Table 5">
            <a:extLst>
              <a:ext uri="{FF2B5EF4-FFF2-40B4-BE49-F238E27FC236}">
                <a16:creationId xmlns:a16="http://schemas.microsoft.com/office/drawing/2014/main" id="{066E3738-86D5-4559-8C3F-5AAA6D28C41F}"/>
              </a:ext>
            </a:extLst>
          </p:cNvPr>
          <p:cNvGraphicFramePr>
            <a:graphicFrameLocks noGrp="1"/>
          </p:cNvGraphicFramePr>
          <p:nvPr/>
        </p:nvGraphicFramePr>
        <p:xfrm>
          <a:off x="1442646" y="2020550"/>
          <a:ext cx="9377754" cy="1264920"/>
        </p:xfrm>
        <a:graphic>
          <a:graphicData uri="http://schemas.openxmlformats.org/drawingml/2006/table">
            <a:tbl>
              <a:tblPr>
                <a:tableStyleId>{2D5ABB26-0587-4C30-8999-92F81FD0307C}</a:tableStyleId>
              </a:tblPr>
              <a:tblGrid>
                <a:gridCol w="2370138">
                  <a:extLst>
                    <a:ext uri="{9D8B030D-6E8A-4147-A177-3AD203B41FA5}">
                      <a16:colId xmlns:a16="http://schemas.microsoft.com/office/drawing/2014/main" val="3684837195"/>
                    </a:ext>
                  </a:extLst>
                </a:gridCol>
                <a:gridCol w="1366838">
                  <a:extLst>
                    <a:ext uri="{9D8B030D-6E8A-4147-A177-3AD203B41FA5}">
                      <a16:colId xmlns:a16="http://schemas.microsoft.com/office/drawing/2014/main" val="468151377"/>
                    </a:ext>
                  </a:extLst>
                </a:gridCol>
                <a:gridCol w="1126808">
                  <a:extLst>
                    <a:ext uri="{9D8B030D-6E8A-4147-A177-3AD203B41FA5}">
                      <a16:colId xmlns:a16="http://schemas.microsoft.com/office/drawing/2014/main" val="912138870"/>
                    </a:ext>
                  </a:extLst>
                </a:gridCol>
                <a:gridCol w="1402207">
                  <a:extLst>
                    <a:ext uri="{9D8B030D-6E8A-4147-A177-3AD203B41FA5}">
                      <a16:colId xmlns:a16="http://schemas.microsoft.com/office/drawing/2014/main" val="505455479"/>
                    </a:ext>
                  </a:extLst>
                </a:gridCol>
                <a:gridCol w="1890890">
                  <a:extLst>
                    <a:ext uri="{9D8B030D-6E8A-4147-A177-3AD203B41FA5}">
                      <a16:colId xmlns:a16="http://schemas.microsoft.com/office/drawing/2014/main" val="159376387"/>
                    </a:ext>
                  </a:extLst>
                </a:gridCol>
                <a:gridCol w="1220873">
                  <a:extLst>
                    <a:ext uri="{9D8B030D-6E8A-4147-A177-3AD203B41FA5}">
                      <a16:colId xmlns:a16="http://schemas.microsoft.com/office/drawing/2014/main" val="445052288"/>
                    </a:ext>
                  </a:extLst>
                </a:gridCol>
              </a:tblGrid>
              <a:tr h="0">
                <a:tc>
                  <a:txBody>
                    <a:bodyPr/>
                    <a:lstStyle/>
                    <a:p>
                      <a:r>
                        <a:rPr lang="en-GB" dirty="0" err="1">
                          <a:solidFill>
                            <a:schemeClr val="tx1"/>
                          </a:solidFill>
                        </a:rPr>
                        <a:t>spotify_track_uri</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timestamp</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ms_played</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conn_country</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shuffle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skipped</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999023"/>
                  </a:ext>
                </a:extLst>
              </a:tr>
              <a:tr h="0">
                <a:tc>
                  <a:txBody>
                    <a:bodyPr/>
                    <a:lstStyle/>
                    <a:p>
                      <a:pPr algn="l"/>
                      <a:r>
                        <a:rPr lang="en-GB" sz="1000" b="0">
                          <a:solidFill>
                            <a:schemeClr val="tx1"/>
                          </a:solidFill>
                          <a:effectLst/>
                        </a:rPr>
                        <a:t>spotify:track:1FLxW6LI6PZK8InYyYFULw</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2014-04-27T10:33:56Z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230106</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076150"/>
                  </a:ext>
                </a:extLst>
              </a:tr>
              <a:tr h="0">
                <a:tc>
                  <a:txBody>
                    <a:bodyPr/>
                    <a:lstStyle/>
                    <a:p>
                      <a:pPr algn="l"/>
                      <a:r>
                        <a:rPr lang="en-GB" sz="1000" b="0" dirty="0">
                          <a:solidFill>
                            <a:schemeClr val="tx1"/>
                          </a:solidFill>
                          <a:effectLst/>
                        </a:rPr>
                        <a:t>spotify:track:4RvWPyQ5RL0ao9LPZeSouE</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2020-12-15T17:33:22Z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251262</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9839648"/>
                  </a:ext>
                </a:extLst>
              </a:tr>
              <a:tr h="0">
                <a:tc>
                  <a:txBody>
                    <a:bodyPr/>
                    <a:lstStyle/>
                    <a:p>
                      <a:pPr algn="l"/>
                      <a:r>
                        <a:rPr lang="en-GB" sz="1000" b="0">
                          <a:solidFill>
                            <a:schemeClr val="tx1"/>
                          </a:solidFill>
                          <a:effectLst/>
                        </a:rPr>
                        <a:t>spotify:track:2OQpQTRogZ1AhnUHJiT9Nb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2020-07-29T12:17:32Z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153463</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27599"/>
                  </a:ext>
                </a:extLst>
              </a:tr>
              <a:tr h="0">
                <a:tc>
                  <a:txBody>
                    <a:bodyPr/>
                    <a:lstStyle/>
                    <a:p>
                      <a:pPr algn="l"/>
                      <a:r>
                        <a:rPr lang="en-GB" sz="1000" b="0">
                          <a:solidFill>
                            <a:schemeClr val="tx1"/>
                          </a:solidFill>
                          <a:effectLst/>
                        </a:rPr>
                        <a:t>spotify:track:2pDKE8Q40TDGPl1O11DKKn</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2022-08-28T09:45:05Z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8046</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dirty="0">
                          <a:solidFill>
                            <a:schemeClr val="tx1"/>
                          </a:solidFill>
                          <a:effectLst/>
                        </a:rPr>
                        <a:t>GB</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62801"/>
                  </a:ext>
                </a:extLst>
              </a:tr>
              <a:tr h="0">
                <a:tc>
                  <a:txBody>
                    <a:bodyPr/>
                    <a:lstStyle/>
                    <a:p>
                      <a:pPr algn="l"/>
                      <a:r>
                        <a:rPr lang="en-GB" sz="1000" b="0">
                          <a:solidFill>
                            <a:schemeClr val="tx1"/>
                          </a:solidFill>
                          <a:effectLst/>
                        </a:rPr>
                        <a:t>spotify:track:735rjks7kQgWCjTQlIHMuH</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2020-11-13T15:29:47Z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768</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dirty="0">
                          <a:solidFill>
                            <a:schemeClr val="tx1"/>
                          </a:solidFill>
                          <a:effectLst/>
                        </a:rPr>
                        <a:t>NA</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6747001"/>
                  </a:ext>
                </a:extLst>
              </a:tr>
            </a:tbl>
          </a:graphicData>
        </a:graphic>
      </p:graphicFrame>
      <p:sp>
        <p:nvSpPr>
          <p:cNvPr id="7" name="TextBox 6">
            <a:extLst>
              <a:ext uri="{FF2B5EF4-FFF2-40B4-BE49-F238E27FC236}">
                <a16:creationId xmlns:a16="http://schemas.microsoft.com/office/drawing/2014/main" id="{F565F548-5747-0E86-B2F6-83B2DE7D0FF0}"/>
              </a:ext>
            </a:extLst>
          </p:cNvPr>
          <p:cNvSpPr txBox="1"/>
          <p:nvPr/>
        </p:nvSpPr>
        <p:spPr>
          <a:xfrm>
            <a:off x="1371600" y="1497330"/>
            <a:ext cx="1262140" cy="523220"/>
          </a:xfrm>
          <a:prstGeom prst="rect">
            <a:avLst/>
          </a:prstGeom>
          <a:noFill/>
        </p:spPr>
        <p:txBody>
          <a:bodyPr wrap="none" rtlCol="0">
            <a:spAutoFit/>
          </a:bodyPr>
          <a:lstStyle/>
          <a:p>
            <a:r>
              <a:rPr lang="en-US" sz="2800" dirty="0"/>
              <a:t>Listens</a:t>
            </a:r>
            <a:endParaRPr lang="en-US" sz="1200" dirty="0"/>
          </a:p>
        </p:txBody>
      </p:sp>
      <p:graphicFrame>
        <p:nvGraphicFramePr>
          <p:cNvPr id="8" name="Table 7">
            <a:extLst>
              <a:ext uri="{FF2B5EF4-FFF2-40B4-BE49-F238E27FC236}">
                <a16:creationId xmlns:a16="http://schemas.microsoft.com/office/drawing/2014/main" id="{8EA02315-F4EC-8564-AA76-0EC623C2993D}"/>
              </a:ext>
            </a:extLst>
          </p:cNvPr>
          <p:cNvGraphicFramePr>
            <a:graphicFrameLocks noGrp="1"/>
          </p:cNvGraphicFramePr>
          <p:nvPr/>
        </p:nvGraphicFramePr>
        <p:xfrm>
          <a:off x="1442646" y="4331910"/>
          <a:ext cx="6813234" cy="1264920"/>
        </p:xfrm>
        <a:graphic>
          <a:graphicData uri="http://schemas.openxmlformats.org/drawingml/2006/table">
            <a:tbl>
              <a:tblPr>
                <a:tableStyleId>{2D5ABB26-0587-4C30-8999-92F81FD0307C}</a:tableStyleId>
              </a:tblPr>
              <a:tblGrid>
                <a:gridCol w="1949450">
                  <a:extLst>
                    <a:ext uri="{9D8B030D-6E8A-4147-A177-3AD203B41FA5}">
                      <a16:colId xmlns:a16="http://schemas.microsoft.com/office/drawing/2014/main" val="3684837195"/>
                    </a:ext>
                  </a:extLst>
                </a:gridCol>
                <a:gridCol w="1260158">
                  <a:extLst>
                    <a:ext uri="{9D8B030D-6E8A-4147-A177-3AD203B41FA5}">
                      <a16:colId xmlns:a16="http://schemas.microsoft.com/office/drawing/2014/main" val="468151377"/>
                    </a:ext>
                  </a:extLst>
                </a:gridCol>
                <a:gridCol w="1373188">
                  <a:extLst>
                    <a:ext uri="{9D8B030D-6E8A-4147-A177-3AD203B41FA5}">
                      <a16:colId xmlns:a16="http://schemas.microsoft.com/office/drawing/2014/main" val="912138870"/>
                    </a:ext>
                  </a:extLst>
                </a:gridCol>
                <a:gridCol w="2230438">
                  <a:extLst>
                    <a:ext uri="{9D8B030D-6E8A-4147-A177-3AD203B41FA5}">
                      <a16:colId xmlns:a16="http://schemas.microsoft.com/office/drawing/2014/main" val="505455479"/>
                    </a:ext>
                  </a:extLst>
                </a:gridCol>
              </a:tblGrid>
              <a:tr h="0">
                <a:tc>
                  <a:txBody>
                    <a:bodyPr/>
                    <a:lstStyle/>
                    <a:p>
                      <a:r>
                        <a:rPr lang="en-GB">
                          <a:solidFill>
                            <a:schemeClr val="tx1"/>
                          </a:solidFill>
                        </a:rPr>
                        <a:t>song_name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artist_name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album_name</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spotify_track_uri</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999023"/>
                  </a:ext>
                </a:extLst>
              </a:tr>
              <a:tr h="0">
                <a:tc>
                  <a:txBody>
                    <a:bodyPr/>
                    <a:lstStyle/>
                    <a:p>
                      <a:pPr algn="l"/>
                      <a:r>
                        <a:rPr lang="en-GB" sz="1000" b="0" i="0">
                          <a:solidFill>
                            <a:schemeClr val="tx1"/>
                          </a:solidFill>
                          <a:effectLst/>
                          <a:latin typeface=".AppleSystemUIFont"/>
                        </a:rPr>
                        <a:t>Malibu</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Hole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Celebrity Skin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spotify:track:1FLxW6LI6PZK8InYyYFULw</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076150"/>
                  </a:ext>
                </a:extLst>
              </a:tr>
              <a:tr h="0">
                <a:tc>
                  <a:txBody>
                    <a:bodyPr/>
                    <a:lstStyle/>
                    <a:p>
                      <a:pPr algn="l"/>
                      <a:r>
                        <a:rPr lang="en-GB" sz="1000" b="0" i="0">
                          <a:solidFill>
                            <a:schemeClr val="tx1"/>
                          </a:solidFill>
                          <a:effectLst/>
                          <a:latin typeface=".AppleSystemUIFont"/>
                        </a:rPr>
                        <a:t>Everybody Wants To Rule The World</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Tears For Fears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Songs From The Big Chair</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spotify:track:4RvWPyQ5RL0ao9LPZeSouE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9839648"/>
                  </a:ext>
                </a:extLst>
              </a:tr>
              <a:tr h="0">
                <a:tc>
                  <a:txBody>
                    <a:bodyPr/>
                    <a:lstStyle/>
                    <a:p>
                      <a:pPr algn="l"/>
                      <a:r>
                        <a:rPr lang="en-GB" sz="1000" b="0" i="0" dirty="0">
                          <a:solidFill>
                            <a:schemeClr val="tx1"/>
                          </a:solidFill>
                          <a:effectLst/>
                          <a:latin typeface=".AppleSystemUIFont"/>
                        </a:rPr>
                        <a:t>Heavy Balloon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Fiona Apple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Fetch The Bolt Cutters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spotify:track:2OQpQTRogZ1AhnUHJiT9Nb</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27599"/>
                  </a:ext>
                </a:extLst>
              </a:tr>
              <a:tr h="0">
                <a:tc>
                  <a:txBody>
                    <a:bodyPr/>
                    <a:lstStyle/>
                    <a:p>
                      <a:pPr algn="l"/>
                      <a:r>
                        <a:rPr lang="en-GB" sz="1000" b="0" i="0">
                          <a:solidFill>
                            <a:schemeClr val="tx1"/>
                          </a:solidFill>
                          <a:effectLst/>
                          <a:latin typeface=".AppleSystemUIFont"/>
                        </a:rPr>
                        <a:t>Shameika</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Fiona Apple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Fetch The Bolt Cutters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spotify:track:2pDKE8Q40TDGPl1O11DKKn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62801"/>
                  </a:ext>
                </a:extLst>
              </a:tr>
              <a:tr h="0">
                <a:tc>
                  <a:txBody>
                    <a:bodyPr/>
                    <a:lstStyle/>
                    <a:p>
                      <a:pPr algn="l"/>
                      <a:r>
                        <a:rPr lang="en-GB" sz="1000" b="0" i="0">
                          <a:solidFill>
                            <a:schemeClr val="tx1"/>
                          </a:solidFill>
                          <a:effectLst/>
                          <a:latin typeface=".AppleSystemUIFont"/>
                        </a:rPr>
                        <a:t>Head over Feet - 2015 Remaster</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Alanis Morissette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Jagged Little Pill</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dirty="0">
                          <a:solidFill>
                            <a:schemeClr val="tx1"/>
                          </a:solidFill>
                          <a:effectLst/>
                          <a:latin typeface=".AppleSystemUIFont"/>
                        </a:rPr>
                        <a:t>spotify:track:735rjks7kQgWCjTQlIHMuH</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6747001"/>
                  </a:ext>
                </a:extLst>
              </a:tr>
            </a:tbl>
          </a:graphicData>
        </a:graphic>
      </p:graphicFrame>
      <p:sp>
        <p:nvSpPr>
          <p:cNvPr id="9" name="TextBox 8">
            <a:extLst>
              <a:ext uri="{FF2B5EF4-FFF2-40B4-BE49-F238E27FC236}">
                <a16:creationId xmlns:a16="http://schemas.microsoft.com/office/drawing/2014/main" id="{3D45087B-13AF-F6FF-FDA2-623710681F5F}"/>
              </a:ext>
            </a:extLst>
          </p:cNvPr>
          <p:cNvSpPr txBox="1"/>
          <p:nvPr/>
        </p:nvSpPr>
        <p:spPr>
          <a:xfrm>
            <a:off x="1371600" y="3808690"/>
            <a:ext cx="1112805" cy="523220"/>
          </a:xfrm>
          <a:prstGeom prst="rect">
            <a:avLst/>
          </a:prstGeom>
          <a:noFill/>
        </p:spPr>
        <p:txBody>
          <a:bodyPr wrap="none" rtlCol="0">
            <a:spAutoFit/>
          </a:bodyPr>
          <a:lstStyle/>
          <a:p>
            <a:r>
              <a:rPr lang="en-US" sz="2800" dirty="0"/>
              <a:t>Songs</a:t>
            </a:r>
            <a:endParaRPr lang="en-US" sz="1200" dirty="0"/>
          </a:p>
        </p:txBody>
      </p:sp>
    </p:spTree>
    <p:extLst>
      <p:ext uri="{BB962C8B-B14F-4D97-AF65-F5344CB8AC3E}">
        <p14:creationId xmlns:p14="http://schemas.microsoft.com/office/powerpoint/2010/main" val="276538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4C8A-0432-37AF-3276-7C54C054C6D4}"/>
              </a:ext>
            </a:extLst>
          </p:cNvPr>
          <p:cNvSpPr>
            <a:spLocks noGrp="1"/>
          </p:cNvSpPr>
          <p:nvPr>
            <p:ph type="title"/>
          </p:nvPr>
        </p:nvSpPr>
        <p:spPr/>
        <p:txBody>
          <a:bodyPr/>
          <a:lstStyle/>
          <a:p>
            <a:r>
              <a:rPr lang="en-US" dirty="0"/>
              <a:t>What is SQL?</a:t>
            </a:r>
          </a:p>
        </p:txBody>
      </p:sp>
      <p:sp>
        <p:nvSpPr>
          <p:cNvPr id="3" name="Content Placeholder 2">
            <a:extLst>
              <a:ext uri="{FF2B5EF4-FFF2-40B4-BE49-F238E27FC236}">
                <a16:creationId xmlns:a16="http://schemas.microsoft.com/office/drawing/2014/main" id="{C9D99239-73EC-4538-49FF-950774AA817B}"/>
              </a:ext>
            </a:extLst>
          </p:cNvPr>
          <p:cNvSpPr>
            <a:spLocks noGrp="1"/>
          </p:cNvSpPr>
          <p:nvPr>
            <p:ph idx="1"/>
          </p:nvPr>
        </p:nvSpPr>
        <p:spPr>
          <a:xfrm>
            <a:off x="1371600" y="2171699"/>
            <a:ext cx="9144000" cy="3808971"/>
          </a:xfrm>
        </p:spPr>
        <p:txBody>
          <a:bodyPr>
            <a:normAutofit/>
          </a:bodyPr>
          <a:lstStyle/>
          <a:p>
            <a:r>
              <a:rPr lang="en-US" sz="2400" dirty="0"/>
              <a:t>SQL stands for </a:t>
            </a:r>
            <a:r>
              <a:rPr lang="en-US" sz="2400" b="1" dirty="0"/>
              <a:t>S</a:t>
            </a:r>
            <a:r>
              <a:rPr lang="en-US" sz="2400" dirty="0"/>
              <a:t>tructured </a:t>
            </a:r>
            <a:r>
              <a:rPr lang="en-US" sz="2400" b="1" dirty="0"/>
              <a:t>Q</a:t>
            </a:r>
            <a:r>
              <a:rPr lang="en-US" sz="2400" dirty="0"/>
              <a:t>uery </a:t>
            </a:r>
            <a:r>
              <a:rPr lang="en-US" sz="2400" b="1" dirty="0"/>
              <a:t>L</a:t>
            </a:r>
            <a:r>
              <a:rPr lang="en-US" sz="2400" dirty="0"/>
              <a:t>anguage</a:t>
            </a:r>
          </a:p>
          <a:p>
            <a:r>
              <a:rPr lang="en-US" sz="2400" dirty="0"/>
              <a:t>It is used to query </a:t>
            </a:r>
            <a:r>
              <a:rPr lang="en-US" sz="2400" b="1" dirty="0"/>
              <a:t>relational databases</a:t>
            </a:r>
          </a:p>
          <a:p>
            <a:pPr lvl="1"/>
            <a:r>
              <a:rPr lang="en-US" sz="2400" dirty="0"/>
              <a:t>Each table is called a </a:t>
            </a:r>
            <a:r>
              <a:rPr lang="en-US" sz="2400" b="1" dirty="0"/>
              <a:t>relation</a:t>
            </a:r>
          </a:p>
          <a:p>
            <a:pPr lvl="1"/>
            <a:r>
              <a:rPr lang="en-US" sz="2400" dirty="0"/>
              <a:t>Different</a:t>
            </a:r>
            <a:r>
              <a:rPr lang="en-US" sz="2400" b="1" dirty="0"/>
              <a:t> </a:t>
            </a:r>
            <a:r>
              <a:rPr lang="en-US" sz="2400" dirty="0"/>
              <a:t>tables (relations) can be </a:t>
            </a:r>
            <a:r>
              <a:rPr lang="en-US" sz="2400" b="1" dirty="0"/>
              <a:t>joined </a:t>
            </a:r>
            <a:r>
              <a:rPr lang="en-US" sz="2400" dirty="0"/>
              <a:t>together</a:t>
            </a:r>
            <a:r>
              <a:rPr lang="en-US" sz="2400" b="1" dirty="0"/>
              <a:t> </a:t>
            </a:r>
            <a:r>
              <a:rPr lang="en-US" sz="2400" dirty="0"/>
              <a:t>using keys</a:t>
            </a:r>
          </a:p>
          <a:p>
            <a:r>
              <a:rPr lang="en-US" sz="2400" dirty="0"/>
              <a:t>There are many different ‘</a:t>
            </a:r>
            <a:r>
              <a:rPr lang="en-US" sz="2400" dirty="0" err="1"/>
              <a:t>flavours</a:t>
            </a:r>
            <a:r>
              <a:rPr lang="en-US" sz="2400" dirty="0"/>
              <a:t>’ of SQL</a:t>
            </a:r>
          </a:p>
          <a:p>
            <a:pPr lvl="1"/>
            <a:r>
              <a:rPr lang="en-US" sz="2400" dirty="0"/>
              <a:t>Open-source: PostgreSQL, MySQL, SQLite…</a:t>
            </a:r>
          </a:p>
          <a:p>
            <a:pPr lvl="1"/>
            <a:r>
              <a:rPr lang="en-US" sz="2400" dirty="0"/>
              <a:t>Commercial: Oracle, Microsoft Server SQL (MSSQL)…</a:t>
            </a:r>
          </a:p>
        </p:txBody>
      </p:sp>
    </p:spTree>
    <p:extLst>
      <p:ext uri="{BB962C8B-B14F-4D97-AF65-F5344CB8AC3E}">
        <p14:creationId xmlns:p14="http://schemas.microsoft.com/office/powerpoint/2010/main" val="3230259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4C8A-0432-37AF-3276-7C54C054C6D4}"/>
              </a:ext>
            </a:extLst>
          </p:cNvPr>
          <p:cNvSpPr>
            <a:spLocks noGrp="1"/>
          </p:cNvSpPr>
          <p:nvPr>
            <p:ph type="title"/>
          </p:nvPr>
        </p:nvSpPr>
        <p:spPr/>
        <p:txBody>
          <a:bodyPr/>
          <a:lstStyle/>
          <a:p>
            <a:r>
              <a:rPr lang="en-US" dirty="0"/>
              <a:t>What is SQL?</a:t>
            </a:r>
          </a:p>
        </p:txBody>
      </p:sp>
      <p:pic>
        <p:nvPicPr>
          <p:cNvPr id="5" name="Picture 4" descr="A computer screen shot of a computer&#10;&#10;Description automatically generated">
            <a:extLst>
              <a:ext uri="{FF2B5EF4-FFF2-40B4-BE49-F238E27FC236}">
                <a16:creationId xmlns:a16="http://schemas.microsoft.com/office/drawing/2014/main" id="{3F622D9E-1EEE-786C-78D7-749E6C26A13A}"/>
              </a:ext>
            </a:extLst>
          </p:cNvPr>
          <p:cNvPicPr>
            <a:picLocks noChangeAspect="1"/>
          </p:cNvPicPr>
          <p:nvPr/>
        </p:nvPicPr>
        <p:blipFill>
          <a:blip r:embed="rId3"/>
          <a:stretch>
            <a:fillRect/>
          </a:stretch>
        </p:blipFill>
        <p:spPr>
          <a:xfrm>
            <a:off x="1371600" y="1428750"/>
            <a:ext cx="8872330" cy="4990685"/>
          </a:xfrm>
          <a:prstGeom prst="rect">
            <a:avLst/>
          </a:prstGeom>
        </p:spPr>
      </p:pic>
    </p:spTree>
    <p:extLst>
      <p:ext uri="{BB962C8B-B14F-4D97-AF65-F5344CB8AC3E}">
        <p14:creationId xmlns:p14="http://schemas.microsoft.com/office/powerpoint/2010/main" val="146547626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2997</TotalTime>
  <Words>3401</Words>
  <Application>Microsoft Macintosh PowerPoint</Application>
  <PresentationFormat>Widescreen</PresentationFormat>
  <Paragraphs>615</Paragraphs>
  <Slides>38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.AppleSystemUIFont</vt:lpstr>
      <vt:lpstr>Aptos</vt:lpstr>
      <vt:lpstr>Consolas</vt:lpstr>
      <vt:lpstr>Franklin Gothic Book</vt:lpstr>
      <vt:lpstr>Wingdings</vt:lpstr>
      <vt:lpstr>Crop</vt:lpstr>
      <vt:lpstr>Database-ics</vt:lpstr>
      <vt:lpstr>What are we going to do today?</vt:lpstr>
      <vt:lpstr>Things to set up </vt:lpstr>
      <vt:lpstr>My Background</vt:lpstr>
      <vt:lpstr>My Background</vt:lpstr>
      <vt:lpstr>Our data for today…</vt:lpstr>
      <vt:lpstr>Our data for today…</vt:lpstr>
      <vt:lpstr>What is SQL?</vt:lpstr>
      <vt:lpstr>What is SQL?</vt:lpstr>
      <vt:lpstr>What is SQL?</vt:lpstr>
      <vt:lpstr>Why use SQL?</vt:lpstr>
      <vt:lpstr>Why use SQL?</vt:lpstr>
      <vt:lpstr>Let’s build a basic SQL query!</vt:lpstr>
      <vt:lpstr>Let’s build a basic SQL query!</vt:lpstr>
      <vt:lpstr>Let’s build a basic SQL query!</vt:lpstr>
      <vt:lpstr>Let’s build a basic SQL query!</vt:lpstr>
      <vt:lpstr>Let’s join these tables together!</vt:lpstr>
      <vt:lpstr>A quick overview of joining</vt:lpstr>
      <vt:lpstr>Let’s keep building a basic SQL query!</vt:lpstr>
      <vt:lpstr>Let’s keep building a basic SQL query!</vt:lpstr>
      <vt:lpstr>Let’s keep building a basic SQL query!</vt:lpstr>
      <vt:lpstr>Let’s keep building a basic SQL query!</vt:lpstr>
      <vt:lpstr>Let’s keep building a basic SQL query!</vt:lpstr>
      <vt:lpstr>Our final SQL query (for now…)</vt:lpstr>
      <vt:lpstr>Our final SQL query (for now…)</vt:lpstr>
      <vt:lpstr>Side by side with R dplyr code</vt:lpstr>
      <vt:lpstr>Side by side with R dplyr code</vt:lpstr>
      <vt:lpstr>Side by side with R dplyr code</vt:lpstr>
      <vt:lpstr>Side by side with R dplyr code</vt:lpstr>
      <vt:lpstr>Side by side with R dplyr code</vt:lpstr>
      <vt:lpstr>Side by side with R dplyr code</vt:lpstr>
      <vt:lpstr>Side by side with R dplyr code</vt:lpstr>
      <vt:lpstr>Accessing SQL from R</vt:lpstr>
      <vt:lpstr>The magic of dbplyr!</vt:lpstr>
      <vt:lpstr>Side by side with R dplyr code</vt:lpstr>
      <vt:lpstr>Writing SQL direct in R</vt:lpstr>
      <vt:lpstr>Writing SQL direct in R</vt:lpstr>
      <vt:lpstr>THANK YOU!  Happy to chat about any questions after!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Database-ics</dc:title>
  <dc:creator>Chloe Brook</dc:creator>
  <cp:lastModifiedBy>Chloe Brook</cp:lastModifiedBy>
  <cp:revision>13</cp:revision>
  <dcterms:created xsi:type="dcterms:W3CDTF">2024-03-11T17:45:24Z</dcterms:created>
  <dcterms:modified xsi:type="dcterms:W3CDTF">2024-03-19T17:34:46Z</dcterms:modified>
</cp:coreProperties>
</file>